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0.jpeg" ContentType="image/jpeg"/>
  <Override PartName="/ppt/media/image11.jpeg" ContentType="image/jpeg"/>
  <Override PartName="/ppt/notesSlides/notesSlide6.xml" ContentType="application/vnd.openxmlformats-officedocument.presentationml.notesSlide+xml"/>
  <Override PartName="/ppt/media/image1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Lato Light"/>
          <a:ea typeface="Lato Light"/>
          <a:cs typeface="Lato Light"/>
        </a:font>
        <a:schemeClr val="accent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CD"/>
          </a:solidFill>
        </a:fill>
      </a:tcStyle>
    </a:wholeTbl>
    <a:band2H>
      <a:tcTxStyle b="def" i="def"/>
      <a:tcStyle>
        <a:tcBdr/>
        <a:fill>
          <a:solidFill>
            <a:srgbClr val="E6E7E8"/>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Lato Light"/>
          <a:ea typeface="Lato Light"/>
          <a:cs typeface="Lato Light"/>
        </a:font>
        <a:schemeClr val="accent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EDE"/>
          </a:solidFill>
        </a:fill>
      </a:tcStyle>
    </a:wholeTbl>
    <a:band2H>
      <a:tcTxStyle b="def" i="def"/>
      <a:tcStyle>
        <a:tcBdr/>
        <a:fill>
          <a:solidFill>
            <a:srgbClr val="EFEF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Lato Light"/>
          <a:ea typeface="Lato Light"/>
          <a:cs typeface="Lato Light"/>
        </a:font>
        <a:schemeClr val="accent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4E4"/>
          </a:solidFill>
        </a:fill>
      </a:tcStyle>
    </a:wholeTbl>
    <a:band2H>
      <a:tcTxStyle b="def" i="def"/>
      <a:tcStyle>
        <a:tcBdr/>
        <a:fill>
          <a:solidFill>
            <a:srgbClr val="F2F2F2"/>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Lato Light"/>
          <a:ea typeface="Lato Light"/>
          <a:cs typeface="Lato Light"/>
        </a:font>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8"/>
          </a:solidFill>
        </a:fill>
      </a:tcStyle>
    </a:wholeTbl>
    <a:band2H>
      <a:tcTxStyle b="def" i="def"/>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Lato Light"/>
          <a:ea typeface="Lato Light"/>
          <a:cs typeface="Lato Light"/>
        </a:font>
        <a:schemeClr val="accent1"/>
      </a:tcTxStyle>
      <a:tcStyle>
        <a:tcBdr>
          <a:left>
            <a:ln w="12700" cap="flat">
              <a:noFill/>
              <a:miter lim="400000"/>
            </a:ln>
          </a:left>
          <a:right>
            <a:ln w="12700" cap="flat">
              <a:noFill/>
              <a:miter lim="400000"/>
            </a:ln>
          </a:right>
          <a:top>
            <a:ln w="508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Lato Light"/>
          <a:ea typeface="Lato Light"/>
          <a:cs typeface="Lato Light"/>
        </a:font>
        <a:schemeClr val="accent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CD"/>
          </a:solidFill>
        </a:fill>
      </a:tcStyle>
    </a:wholeTbl>
    <a:band2H>
      <a:tcTxStyle b="def" i="def"/>
      <a:tcStyle>
        <a:tcBdr/>
        <a:fill>
          <a:solidFill>
            <a:srgbClr val="E6E7E8"/>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2708684C-4D16-4618-839F-0558EEFCDFE6}" styleName="">
    <a:tblBg/>
    <a:wholeTbl>
      <a:tcTxStyle b="off" i="off">
        <a:font>
          <a:latin typeface="Lato Light"/>
          <a:ea typeface="Lato Light"/>
          <a:cs typeface="Lato Light"/>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
          <a:latin typeface="Lato Light"/>
          <a:ea typeface="Lato Light"/>
          <a:cs typeface="Lato Light"/>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
          <a:latin typeface="Lato Light"/>
          <a:ea typeface="Lato Light"/>
          <a:cs typeface="Lato Light"/>
        </a:font>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
          <a:latin typeface="Lato Light"/>
          <a:ea typeface="Lato Light"/>
          <a:cs typeface="Lato Light"/>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9" name="Shape 39"/>
          <p:cNvSpPr/>
          <p:nvPr>
            <p:ph type="sldImg"/>
          </p:nvPr>
        </p:nvSpPr>
        <p:spPr>
          <a:xfrm>
            <a:off x="1143000" y="685800"/>
            <a:ext cx="4572000" cy="3429000"/>
          </a:xfrm>
          <a:prstGeom prst="rect">
            <a:avLst/>
          </a:prstGeom>
        </p:spPr>
        <p:txBody>
          <a:bodyPr/>
          <a:lstStyle/>
          <a:p>
            <a:pPr/>
          </a:p>
        </p:txBody>
      </p:sp>
      <p:sp>
        <p:nvSpPr>
          <p:cNvPr id="40" name="Shape 4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HDP: HortonWorks Data Platform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HDP: HortonWorks Data Platform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Resilient Distributed Datasets (RDD) is a fundamental data structure of Spark.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Slide 1">
    <p:spTree>
      <p:nvGrpSpPr>
        <p:cNvPr id="1" name=""/>
        <p:cNvGrpSpPr/>
        <p:nvPr/>
      </p:nvGrpSpPr>
      <p:grpSpPr>
        <a:xfrm>
          <a:off x="0" y="0"/>
          <a:ext cx="0" cy="0"/>
          <a:chOff x="0" y="0"/>
          <a:chExt cx="0" cy="0"/>
        </a:xfrm>
      </p:grpSpPr>
      <p:sp>
        <p:nvSpPr>
          <p:cNvPr id="1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ffee Break">
    <p:spTree>
      <p:nvGrpSpPr>
        <p:cNvPr id="1" name=""/>
        <p:cNvGrpSpPr/>
        <p:nvPr/>
      </p:nvGrpSpPr>
      <p:grpSpPr>
        <a:xfrm>
          <a:off x="0" y="0"/>
          <a:ext cx="0" cy="0"/>
          <a:chOff x="0" y="0"/>
          <a:chExt cx="0" cy="0"/>
        </a:xfrm>
      </p:grpSpPr>
      <p:sp>
        <p:nvSpPr>
          <p:cNvPr id="20" name="Picture Placeholder 7"/>
          <p:cNvSpPr/>
          <p:nvPr>
            <p:ph type="pic" idx="13"/>
          </p:nvPr>
        </p:nvSpPr>
        <p:spPr>
          <a:xfrm>
            <a:off x="0" y="0"/>
            <a:ext cx="12192000" cy="6305911"/>
          </a:xfrm>
          <a:prstGeom prst="rect">
            <a:avLst/>
          </a:prstGeom>
        </p:spPr>
        <p:txBody>
          <a:bodyPr lIns="91439" tIns="45719" rIns="91439" bIns="45719">
            <a:noAutofit/>
          </a:bodyPr>
          <a:lstStyle/>
          <a:p>
            <a:pPr/>
          </a:p>
        </p:txBody>
      </p:sp>
      <p:sp>
        <p:nvSpPr>
          <p:cNvPr id="2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re et contenu">
    <p:spTree>
      <p:nvGrpSpPr>
        <p:cNvPr id="1" name=""/>
        <p:cNvGrpSpPr/>
        <p:nvPr/>
      </p:nvGrpSpPr>
      <p:grpSpPr>
        <a:xfrm>
          <a:off x="0" y="0"/>
          <a:ext cx="0" cy="0"/>
          <a:chOff x="0" y="0"/>
          <a:chExt cx="0" cy="0"/>
        </a:xfrm>
      </p:grpSpPr>
      <p:sp>
        <p:nvSpPr>
          <p:cNvPr id="28" name="Rectangle 14"/>
          <p:cNvSpPr/>
          <p:nvPr/>
        </p:nvSpPr>
        <p:spPr>
          <a:xfrm>
            <a:off x="2438400" y="-1"/>
            <a:ext cx="8229600" cy="755338"/>
          </a:xfrm>
          <a:prstGeom prst="rect">
            <a:avLst/>
          </a:prstGeom>
          <a:solidFill>
            <a:srgbClr val="5461A6"/>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29" name="Texte du titre"/>
          <p:cNvSpPr txBox="1"/>
          <p:nvPr>
            <p:ph type="title"/>
          </p:nvPr>
        </p:nvSpPr>
        <p:spPr>
          <a:xfrm>
            <a:off x="2438400" y="0"/>
            <a:ext cx="8229600" cy="755337"/>
          </a:xfrm>
          <a:prstGeom prst="rect">
            <a:avLst/>
          </a:prstGeom>
        </p:spPr>
        <p:txBody>
          <a:bodyPr lIns="45719" tIns="45719" rIns="45719" bIns="45719"/>
          <a:lstStyle>
            <a:lvl1pPr defTabSz="914400">
              <a:defRPr sz="3600">
                <a:solidFill>
                  <a:srgbClr val="FFFFFF"/>
                </a:solidFill>
                <a:latin typeface="AlphaHeadlinePro-Bold"/>
                <a:ea typeface="AlphaHeadlinePro-Bold"/>
                <a:cs typeface="AlphaHeadlinePro-Bold"/>
                <a:sym typeface="AlphaHeadlinePro-Bold"/>
              </a:defRPr>
            </a:lvl1pPr>
          </a:lstStyle>
          <a:p>
            <a:pPr/>
            <a:r>
              <a:t>Texte du titre</a:t>
            </a:r>
          </a:p>
        </p:txBody>
      </p:sp>
      <p:sp>
        <p:nvSpPr>
          <p:cNvPr id="30" name="Rectangle 4"/>
          <p:cNvSpPr/>
          <p:nvPr/>
        </p:nvSpPr>
        <p:spPr>
          <a:xfrm>
            <a:off x="1524000" y="-1"/>
            <a:ext cx="628650" cy="755338"/>
          </a:xfrm>
          <a:prstGeom prst="rect">
            <a:avLst/>
          </a:prstGeom>
          <a:solidFill>
            <a:srgbClr val="282362"/>
          </a:solidFill>
          <a:ln w="12700">
            <a:miter lim="400000"/>
          </a:ln>
        </p:spPr>
        <p:txBody>
          <a:bodyPr lIns="45719" rIns="45719" anchor="ctr"/>
          <a:lstStyle/>
          <a:p>
            <a:pPr algn="ctr">
              <a:defRPr>
                <a:solidFill>
                  <a:srgbClr val="FFFFFF"/>
                </a:solidFill>
                <a:latin typeface="+mn-lt"/>
                <a:ea typeface="+mn-ea"/>
                <a:cs typeface="+mn-cs"/>
                <a:sym typeface="Calibri"/>
              </a:defRPr>
            </a:pPr>
          </a:p>
        </p:txBody>
      </p:sp>
      <p:sp>
        <p:nvSpPr>
          <p:cNvPr id="31" name="Rectangle 6"/>
          <p:cNvSpPr/>
          <p:nvPr/>
        </p:nvSpPr>
        <p:spPr>
          <a:xfrm>
            <a:off x="2052320" y="-1"/>
            <a:ext cx="162561" cy="755338"/>
          </a:xfrm>
          <a:prstGeom prst="rect">
            <a:avLst/>
          </a:prstGeom>
          <a:solidFill>
            <a:srgbClr val="8EC63F"/>
          </a:solidFill>
          <a:ln w="12700">
            <a:miter lim="400000"/>
          </a:ln>
        </p:spPr>
        <p:txBody>
          <a:bodyPr lIns="45719" rIns="45719" anchor="ctr"/>
          <a:lstStyle/>
          <a:p>
            <a:pPr algn="ctr">
              <a:defRPr>
                <a:solidFill>
                  <a:srgbClr val="FFFFFF"/>
                </a:solidFill>
                <a:latin typeface="+mn-lt"/>
                <a:ea typeface="+mn-ea"/>
                <a:cs typeface="+mn-cs"/>
                <a:sym typeface="Calibri"/>
              </a:defRPr>
            </a:pPr>
          </a:p>
        </p:txBody>
      </p:sp>
      <p:pic>
        <p:nvPicPr>
          <p:cNvPr id="32" name="Picture 8" descr="Picture 8"/>
          <p:cNvPicPr>
            <a:picLocks noChangeAspect="1"/>
          </p:cNvPicPr>
          <p:nvPr/>
        </p:nvPicPr>
        <p:blipFill>
          <a:blip r:embed="rId2">
            <a:extLst/>
          </a:blip>
          <a:stretch>
            <a:fillRect/>
          </a:stretch>
        </p:blipFill>
        <p:spPr>
          <a:xfrm>
            <a:off x="5683220" y="6511804"/>
            <a:ext cx="826010" cy="215038"/>
          </a:xfrm>
          <a:prstGeom prst="rect">
            <a:avLst/>
          </a:prstGeom>
          <a:ln w="12700">
            <a:miter lim="400000"/>
          </a:ln>
        </p:spPr>
      </p:pic>
      <p:sp>
        <p:nvSpPr>
          <p:cNvPr id="33" name="Numéro de diapositive"/>
          <p:cNvSpPr txBox="1"/>
          <p:nvPr>
            <p:ph type="sldNum" sz="quarter" idx="2"/>
          </p:nvPr>
        </p:nvSpPr>
        <p:spPr>
          <a:xfrm>
            <a:off x="9780726" y="6414761"/>
            <a:ext cx="258624" cy="248306"/>
          </a:xfrm>
          <a:prstGeom prst="rect">
            <a:avLst/>
          </a:prstGeom>
        </p:spPr>
        <p:txBody>
          <a:bodyPr/>
          <a:lstStyle>
            <a:lvl1pPr>
              <a:defRPr>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9"/>
          <p:cNvSpPr/>
          <p:nvPr/>
        </p:nvSpPr>
        <p:spPr>
          <a:xfrm>
            <a:off x="-8630" y="6308850"/>
            <a:ext cx="12209259" cy="548605"/>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45702" tIns="45702" rIns="45702" bIns="45702">
            <a:spAutoFit/>
          </a:bodyPr>
          <a:lstStyle/>
          <a:p>
            <a:pPr algn="ctr">
              <a:defRPr sz="1000"/>
            </a:pPr>
            <a:r>
              <a:t> </a:t>
            </a:r>
          </a:p>
          <a:p>
            <a:pPr algn="ctr">
              <a:defRPr sz="1000"/>
            </a:pPr>
            <a:r>
              <a:t> </a:t>
            </a:r>
          </a:p>
          <a:p>
            <a:pPr algn="ctr">
              <a:defRPr sz="1000"/>
            </a:pPr>
            <a:r>
              <a:t> </a:t>
            </a:r>
          </a:p>
        </p:txBody>
      </p:sp>
      <p:pic>
        <p:nvPicPr>
          <p:cNvPr id="3" name="Picture 4" descr="Picture 4"/>
          <p:cNvPicPr>
            <a:picLocks noChangeAspect="1"/>
          </p:cNvPicPr>
          <p:nvPr/>
        </p:nvPicPr>
        <p:blipFill>
          <a:blip r:embed="rId2">
            <a:extLst/>
          </a:blip>
          <a:stretch>
            <a:fillRect/>
          </a:stretch>
        </p:blipFill>
        <p:spPr>
          <a:xfrm>
            <a:off x="10724322" y="6308144"/>
            <a:ext cx="1268896" cy="549856"/>
          </a:xfrm>
          <a:prstGeom prst="rect">
            <a:avLst/>
          </a:prstGeom>
          <a:ln w="12700">
            <a:miter lim="400000"/>
          </a:ln>
        </p:spPr>
      </p:pic>
      <p:sp>
        <p:nvSpPr>
          <p:cNvPr id="4" name="Texte du titre"/>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nchor="ctr">
            <a:normAutofit fontScale="100000" lnSpcReduction="0"/>
          </a:bodyPr>
          <a:lstStyle/>
          <a:p>
            <a:pPr/>
            <a:r>
              <a:t>Texte du titre</a:t>
            </a:r>
          </a:p>
        </p:txBody>
      </p:sp>
      <p:sp>
        <p:nvSpPr>
          <p:cNvPr id="5" name="Texte niveau 1…"/>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6" name="Numéro de diapositive"/>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Lst>
  <p:transition xmlns:p14="http://schemas.microsoft.com/office/powerpoint/2010/main" spd="med" advClick="1"/>
  <p:txStyles>
    <p:titleStyle>
      <a:lvl1pPr marL="0" marR="0" indent="0" algn="l" defTabSz="914216" rtl="0" latinLnBrk="0">
        <a:lnSpc>
          <a:spcPct val="90000"/>
        </a:lnSpc>
        <a:spcBef>
          <a:spcPts val="0"/>
        </a:spcBef>
        <a:spcAft>
          <a:spcPts val="0"/>
        </a:spcAft>
        <a:buClrTx/>
        <a:buSzTx/>
        <a:buFontTx/>
        <a:buNone/>
        <a:tabLst/>
        <a:defRPr b="0" baseline="0" cap="none" i="0" spc="0" strike="noStrike" sz="3000" u="none">
          <a:solidFill>
            <a:schemeClr val="accent1"/>
          </a:solidFill>
          <a:uFillTx/>
          <a:latin typeface="Lato"/>
          <a:ea typeface="Lato"/>
          <a:cs typeface="Lato"/>
          <a:sym typeface="Lato"/>
        </a:defRPr>
      </a:lvl1pPr>
      <a:lvl2pPr marL="0" marR="0" indent="0" algn="l" defTabSz="914216" rtl="0" latinLnBrk="0">
        <a:lnSpc>
          <a:spcPct val="90000"/>
        </a:lnSpc>
        <a:spcBef>
          <a:spcPts val="0"/>
        </a:spcBef>
        <a:spcAft>
          <a:spcPts val="0"/>
        </a:spcAft>
        <a:buClrTx/>
        <a:buSzTx/>
        <a:buFontTx/>
        <a:buNone/>
        <a:tabLst/>
        <a:defRPr b="0" baseline="0" cap="none" i="0" spc="0" strike="noStrike" sz="3000" u="none">
          <a:solidFill>
            <a:schemeClr val="accent1"/>
          </a:solidFill>
          <a:uFillTx/>
          <a:latin typeface="Lato"/>
          <a:ea typeface="Lato"/>
          <a:cs typeface="Lato"/>
          <a:sym typeface="Lato"/>
        </a:defRPr>
      </a:lvl2pPr>
      <a:lvl3pPr marL="0" marR="0" indent="0" algn="l" defTabSz="914216" rtl="0" latinLnBrk="0">
        <a:lnSpc>
          <a:spcPct val="90000"/>
        </a:lnSpc>
        <a:spcBef>
          <a:spcPts val="0"/>
        </a:spcBef>
        <a:spcAft>
          <a:spcPts val="0"/>
        </a:spcAft>
        <a:buClrTx/>
        <a:buSzTx/>
        <a:buFontTx/>
        <a:buNone/>
        <a:tabLst/>
        <a:defRPr b="0" baseline="0" cap="none" i="0" spc="0" strike="noStrike" sz="3000" u="none">
          <a:solidFill>
            <a:schemeClr val="accent1"/>
          </a:solidFill>
          <a:uFillTx/>
          <a:latin typeface="Lato"/>
          <a:ea typeface="Lato"/>
          <a:cs typeface="Lato"/>
          <a:sym typeface="Lato"/>
        </a:defRPr>
      </a:lvl3pPr>
      <a:lvl4pPr marL="0" marR="0" indent="0" algn="l" defTabSz="914216" rtl="0" latinLnBrk="0">
        <a:lnSpc>
          <a:spcPct val="90000"/>
        </a:lnSpc>
        <a:spcBef>
          <a:spcPts val="0"/>
        </a:spcBef>
        <a:spcAft>
          <a:spcPts val="0"/>
        </a:spcAft>
        <a:buClrTx/>
        <a:buSzTx/>
        <a:buFontTx/>
        <a:buNone/>
        <a:tabLst/>
        <a:defRPr b="0" baseline="0" cap="none" i="0" spc="0" strike="noStrike" sz="3000" u="none">
          <a:solidFill>
            <a:schemeClr val="accent1"/>
          </a:solidFill>
          <a:uFillTx/>
          <a:latin typeface="Lato"/>
          <a:ea typeface="Lato"/>
          <a:cs typeface="Lato"/>
          <a:sym typeface="Lato"/>
        </a:defRPr>
      </a:lvl4pPr>
      <a:lvl5pPr marL="0" marR="0" indent="0" algn="l" defTabSz="914216" rtl="0" latinLnBrk="0">
        <a:lnSpc>
          <a:spcPct val="90000"/>
        </a:lnSpc>
        <a:spcBef>
          <a:spcPts val="0"/>
        </a:spcBef>
        <a:spcAft>
          <a:spcPts val="0"/>
        </a:spcAft>
        <a:buClrTx/>
        <a:buSzTx/>
        <a:buFontTx/>
        <a:buNone/>
        <a:tabLst/>
        <a:defRPr b="0" baseline="0" cap="none" i="0" spc="0" strike="noStrike" sz="3000" u="none">
          <a:solidFill>
            <a:schemeClr val="accent1"/>
          </a:solidFill>
          <a:uFillTx/>
          <a:latin typeface="Lato"/>
          <a:ea typeface="Lato"/>
          <a:cs typeface="Lato"/>
          <a:sym typeface="Lato"/>
        </a:defRPr>
      </a:lvl5pPr>
      <a:lvl6pPr marL="0" marR="0" indent="0" algn="l" defTabSz="914216" rtl="0" latinLnBrk="0">
        <a:lnSpc>
          <a:spcPct val="90000"/>
        </a:lnSpc>
        <a:spcBef>
          <a:spcPts val="0"/>
        </a:spcBef>
        <a:spcAft>
          <a:spcPts val="0"/>
        </a:spcAft>
        <a:buClrTx/>
        <a:buSzTx/>
        <a:buFontTx/>
        <a:buNone/>
        <a:tabLst/>
        <a:defRPr b="0" baseline="0" cap="none" i="0" spc="0" strike="noStrike" sz="3000" u="none">
          <a:solidFill>
            <a:schemeClr val="accent1"/>
          </a:solidFill>
          <a:uFillTx/>
          <a:latin typeface="Lato"/>
          <a:ea typeface="Lato"/>
          <a:cs typeface="Lato"/>
          <a:sym typeface="Lato"/>
        </a:defRPr>
      </a:lvl6pPr>
      <a:lvl7pPr marL="0" marR="0" indent="0" algn="l" defTabSz="914216" rtl="0" latinLnBrk="0">
        <a:lnSpc>
          <a:spcPct val="90000"/>
        </a:lnSpc>
        <a:spcBef>
          <a:spcPts val="0"/>
        </a:spcBef>
        <a:spcAft>
          <a:spcPts val="0"/>
        </a:spcAft>
        <a:buClrTx/>
        <a:buSzTx/>
        <a:buFontTx/>
        <a:buNone/>
        <a:tabLst/>
        <a:defRPr b="0" baseline="0" cap="none" i="0" spc="0" strike="noStrike" sz="3000" u="none">
          <a:solidFill>
            <a:schemeClr val="accent1"/>
          </a:solidFill>
          <a:uFillTx/>
          <a:latin typeface="Lato"/>
          <a:ea typeface="Lato"/>
          <a:cs typeface="Lato"/>
          <a:sym typeface="Lato"/>
        </a:defRPr>
      </a:lvl7pPr>
      <a:lvl8pPr marL="0" marR="0" indent="0" algn="l" defTabSz="914216" rtl="0" latinLnBrk="0">
        <a:lnSpc>
          <a:spcPct val="90000"/>
        </a:lnSpc>
        <a:spcBef>
          <a:spcPts val="0"/>
        </a:spcBef>
        <a:spcAft>
          <a:spcPts val="0"/>
        </a:spcAft>
        <a:buClrTx/>
        <a:buSzTx/>
        <a:buFontTx/>
        <a:buNone/>
        <a:tabLst/>
        <a:defRPr b="0" baseline="0" cap="none" i="0" spc="0" strike="noStrike" sz="3000" u="none">
          <a:solidFill>
            <a:schemeClr val="accent1"/>
          </a:solidFill>
          <a:uFillTx/>
          <a:latin typeface="Lato"/>
          <a:ea typeface="Lato"/>
          <a:cs typeface="Lato"/>
          <a:sym typeface="Lato"/>
        </a:defRPr>
      </a:lvl8pPr>
      <a:lvl9pPr marL="0" marR="0" indent="0" algn="l" defTabSz="914216" rtl="0" latinLnBrk="0">
        <a:lnSpc>
          <a:spcPct val="90000"/>
        </a:lnSpc>
        <a:spcBef>
          <a:spcPts val="0"/>
        </a:spcBef>
        <a:spcAft>
          <a:spcPts val="0"/>
        </a:spcAft>
        <a:buClrTx/>
        <a:buSzTx/>
        <a:buFontTx/>
        <a:buNone/>
        <a:tabLst/>
        <a:defRPr b="0" baseline="0" cap="none" i="0" spc="0" strike="noStrike" sz="3000" u="none">
          <a:solidFill>
            <a:schemeClr val="accent1"/>
          </a:solidFill>
          <a:uFillTx/>
          <a:latin typeface="Lato"/>
          <a:ea typeface="Lato"/>
          <a:cs typeface="Lato"/>
          <a:sym typeface="Lato"/>
        </a:defRPr>
      </a:lvl9pPr>
    </p:titleStyle>
    <p:bodyStyle>
      <a:lvl1pPr marL="342832" marR="0" indent="-342832" algn="l" defTabSz="914216" rtl="0" latinLnBrk="0">
        <a:lnSpc>
          <a:spcPct val="90000"/>
        </a:lnSpc>
        <a:spcBef>
          <a:spcPts val="1000"/>
        </a:spcBef>
        <a:spcAft>
          <a:spcPts val="0"/>
        </a:spcAft>
        <a:buClrTx/>
        <a:buSzPct val="100000"/>
        <a:buFont typeface="Arial"/>
        <a:buChar char="•"/>
        <a:tabLst/>
        <a:defRPr b="0" baseline="0" cap="none" i="0" spc="0" strike="noStrike" sz="3600" u="none">
          <a:solidFill>
            <a:schemeClr val="accent1"/>
          </a:solidFill>
          <a:uFillTx/>
          <a:latin typeface="Lato"/>
          <a:ea typeface="Lato"/>
          <a:cs typeface="Lato"/>
          <a:sym typeface="Lato"/>
        </a:defRPr>
      </a:lvl1pPr>
      <a:lvl2pPr marL="868507" marR="0" indent="-411399" algn="l" defTabSz="914216" rtl="0" latinLnBrk="0">
        <a:lnSpc>
          <a:spcPct val="90000"/>
        </a:lnSpc>
        <a:spcBef>
          <a:spcPts val="1000"/>
        </a:spcBef>
        <a:spcAft>
          <a:spcPts val="0"/>
        </a:spcAft>
        <a:buClrTx/>
        <a:buSzPct val="100000"/>
        <a:buFont typeface="Arial"/>
        <a:buChar char="•"/>
        <a:tabLst/>
        <a:defRPr b="0" baseline="0" cap="none" i="0" spc="0" strike="noStrike" sz="3600" u="none">
          <a:solidFill>
            <a:schemeClr val="accent1"/>
          </a:solidFill>
          <a:uFillTx/>
          <a:latin typeface="Lato"/>
          <a:ea typeface="Lato"/>
          <a:cs typeface="Lato"/>
          <a:sym typeface="Lato"/>
        </a:defRPr>
      </a:lvl2pPr>
      <a:lvl3pPr marL="1371326" marR="0" indent="-457109" algn="l" defTabSz="914216" rtl="0" latinLnBrk="0">
        <a:lnSpc>
          <a:spcPct val="90000"/>
        </a:lnSpc>
        <a:spcBef>
          <a:spcPts val="1000"/>
        </a:spcBef>
        <a:spcAft>
          <a:spcPts val="0"/>
        </a:spcAft>
        <a:buClrTx/>
        <a:buSzPct val="100000"/>
        <a:buFont typeface="Arial"/>
        <a:buChar char="•"/>
        <a:tabLst/>
        <a:defRPr b="0" baseline="0" cap="none" i="0" spc="0" strike="noStrike" sz="3600" u="none">
          <a:solidFill>
            <a:schemeClr val="accent1"/>
          </a:solidFill>
          <a:uFillTx/>
          <a:latin typeface="Lato"/>
          <a:ea typeface="Lato"/>
          <a:cs typeface="Lato"/>
          <a:sym typeface="Lato"/>
        </a:defRPr>
      </a:lvl3pPr>
      <a:lvl4pPr marL="1885573" marR="0" indent="-514248" algn="l" defTabSz="914216" rtl="0" latinLnBrk="0">
        <a:lnSpc>
          <a:spcPct val="90000"/>
        </a:lnSpc>
        <a:spcBef>
          <a:spcPts val="1000"/>
        </a:spcBef>
        <a:spcAft>
          <a:spcPts val="0"/>
        </a:spcAft>
        <a:buClrTx/>
        <a:buSzPct val="100000"/>
        <a:buFont typeface="Arial"/>
        <a:buChar char="•"/>
        <a:tabLst/>
        <a:defRPr b="0" baseline="0" cap="none" i="0" spc="0" strike="noStrike" sz="3600" u="none">
          <a:solidFill>
            <a:schemeClr val="accent1"/>
          </a:solidFill>
          <a:uFillTx/>
          <a:latin typeface="Lato"/>
          <a:ea typeface="Lato"/>
          <a:cs typeface="Lato"/>
          <a:sym typeface="Lato"/>
        </a:defRPr>
      </a:lvl4pPr>
      <a:lvl5pPr marL="2342682" marR="0" indent="-514248" algn="l" defTabSz="914216" rtl="0" latinLnBrk="0">
        <a:lnSpc>
          <a:spcPct val="90000"/>
        </a:lnSpc>
        <a:spcBef>
          <a:spcPts val="1000"/>
        </a:spcBef>
        <a:spcAft>
          <a:spcPts val="0"/>
        </a:spcAft>
        <a:buClrTx/>
        <a:buSzPct val="100000"/>
        <a:buFont typeface="Arial"/>
        <a:buChar char="•"/>
        <a:tabLst/>
        <a:defRPr b="0" baseline="0" cap="none" i="0" spc="0" strike="noStrike" sz="3600" u="none">
          <a:solidFill>
            <a:schemeClr val="accent1"/>
          </a:solidFill>
          <a:uFillTx/>
          <a:latin typeface="Lato"/>
          <a:ea typeface="Lato"/>
          <a:cs typeface="Lato"/>
          <a:sym typeface="Lato"/>
        </a:defRPr>
      </a:lvl5pPr>
      <a:lvl6pPr marL="2742651" marR="0" indent="-457110" algn="l" defTabSz="914216" rtl="0" latinLnBrk="0">
        <a:lnSpc>
          <a:spcPct val="90000"/>
        </a:lnSpc>
        <a:spcBef>
          <a:spcPts val="1000"/>
        </a:spcBef>
        <a:spcAft>
          <a:spcPts val="0"/>
        </a:spcAft>
        <a:buClrTx/>
        <a:buSzPct val="100000"/>
        <a:buFont typeface="Arial"/>
        <a:buChar char="•"/>
        <a:tabLst/>
        <a:defRPr b="0" baseline="0" cap="none" i="0" spc="0" strike="noStrike" sz="3600" u="none">
          <a:solidFill>
            <a:schemeClr val="accent1"/>
          </a:solidFill>
          <a:uFillTx/>
          <a:latin typeface="Lato"/>
          <a:ea typeface="Lato"/>
          <a:cs typeface="Lato"/>
          <a:sym typeface="Lato"/>
        </a:defRPr>
      </a:lvl6pPr>
      <a:lvl7pPr marL="3199761" marR="0" indent="-457110" algn="l" defTabSz="914216" rtl="0" latinLnBrk="0">
        <a:lnSpc>
          <a:spcPct val="90000"/>
        </a:lnSpc>
        <a:spcBef>
          <a:spcPts val="1000"/>
        </a:spcBef>
        <a:spcAft>
          <a:spcPts val="0"/>
        </a:spcAft>
        <a:buClrTx/>
        <a:buSzPct val="100000"/>
        <a:buFont typeface="Arial"/>
        <a:buChar char="•"/>
        <a:tabLst/>
        <a:defRPr b="0" baseline="0" cap="none" i="0" spc="0" strike="noStrike" sz="3600" u="none">
          <a:solidFill>
            <a:schemeClr val="accent1"/>
          </a:solidFill>
          <a:uFillTx/>
          <a:latin typeface="Lato"/>
          <a:ea typeface="Lato"/>
          <a:cs typeface="Lato"/>
          <a:sym typeface="Lato"/>
        </a:defRPr>
      </a:lvl7pPr>
      <a:lvl8pPr marL="3656869" marR="0" indent="-457110" algn="l" defTabSz="914216" rtl="0" latinLnBrk="0">
        <a:lnSpc>
          <a:spcPct val="90000"/>
        </a:lnSpc>
        <a:spcBef>
          <a:spcPts val="1000"/>
        </a:spcBef>
        <a:spcAft>
          <a:spcPts val="0"/>
        </a:spcAft>
        <a:buClrTx/>
        <a:buSzPct val="100000"/>
        <a:buFont typeface="Arial"/>
        <a:buChar char="•"/>
        <a:tabLst/>
        <a:defRPr b="0" baseline="0" cap="none" i="0" spc="0" strike="noStrike" sz="3600" u="none">
          <a:solidFill>
            <a:schemeClr val="accent1"/>
          </a:solidFill>
          <a:uFillTx/>
          <a:latin typeface="Lato"/>
          <a:ea typeface="Lato"/>
          <a:cs typeface="Lato"/>
          <a:sym typeface="Lato"/>
        </a:defRPr>
      </a:lvl8pPr>
      <a:lvl9pPr marL="4113977" marR="0" indent="-457110" algn="l" defTabSz="914216" rtl="0" latinLnBrk="0">
        <a:lnSpc>
          <a:spcPct val="90000"/>
        </a:lnSpc>
        <a:spcBef>
          <a:spcPts val="1000"/>
        </a:spcBef>
        <a:spcAft>
          <a:spcPts val="0"/>
        </a:spcAft>
        <a:buClrTx/>
        <a:buSzPct val="100000"/>
        <a:buFont typeface="Arial"/>
        <a:buChar char="•"/>
        <a:tabLst/>
        <a:defRPr b="0" baseline="0" cap="none" i="0" spc="0" strike="noStrike" sz="3600" u="none">
          <a:solidFill>
            <a:schemeClr val="accent1"/>
          </a:solidFill>
          <a:uFillTx/>
          <a:latin typeface="Lato"/>
          <a:ea typeface="Lato"/>
          <a:cs typeface="Lato"/>
          <a:sym typeface="Lato"/>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Lato Light"/>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Lato Light"/>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Lato Light"/>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Lato Light"/>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Lato Light"/>
        </a:defRPr>
      </a:lvl5pPr>
      <a:lvl6pPr marL="0" marR="0" indent="22860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Lato Light"/>
        </a:defRPr>
      </a:lvl6pPr>
      <a:lvl7pPr marL="0" marR="0" indent="2743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Lato Light"/>
        </a:defRPr>
      </a:lvl7pPr>
      <a:lvl8pPr marL="0" marR="0" indent="3200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Lato Light"/>
        </a:defRPr>
      </a:lvl8pPr>
      <a:lvl9pPr marL="0" marR="0" indent="3657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Lato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7.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3.png"/><Relationship Id="rId6" Type="http://schemas.openxmlformats.org/officeDocument/2006/relationships/image" Target="../media/image2.tif"/><Relationship Id="rId7" Type="http://schemas.openxmlformats.org/officeDocument/2006/relationships/image" Target="../media/image3.tif"/><Relationship Id="rId8" Type="http://schemas.openxmlformats.org/officeDocument/2006/relationships/image" Target="../media/image4.jpeg"/><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5.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3.png"/><Relationship Id="rId6" Type="http://schemas.openxmlformats.org/officeDocument/2006/relationships/image" Target="../media/image2.tif"/><Relationship Id="rId7" Type="http://schemas.openxmlformats.org/officeDocument/2006/relationships/image" Target="../media/image3.tif"/><Relationship Id="rId8" Type="http://schemas.openxmlformats.org/officeDocument/2006/relationships/image" Target="../media/image4.jpeg"/><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5.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3.tif"/><Relationship Id="rId4" Type="http://schemas.openxmlformats.org/officeDocument/2006/relationships/image" Target="../media/image9.jpeg"/><Relationship Id="rId5" Type="http://schemas.openxmlformats.org/officeDocument/2006/relationships/image" Target="../media/image4.tif"/><Relationship Id="rId6" Type="http://schemas.openxmlformats.org/officeDocument/2006/relationships/image" Target="../media/image4.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slab2019.github.io/"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jpeg"/><Relationship Id="rId4" Type="http://schemas.openxmlformats.org/officeDocument/2006/relationships/image" Target="../media/image10.jpeg"/><Relationship Id="rId5" Type="http://schemas.openxmlformats.org/officeDocument/2006/relationships/image" Target="../media/image1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tif"/><Relationship Id="rId3" Type="http://schemas.openxmlformats.org/officeDocument/2006/relationships/image" Target="../media/image8.tif"/><Relationship Id="rId4" Type="http://schemas.openxmlformats.org/officeDocument/2006/relationships/image" Target="../media/image9.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 name="Picture Placeholder 3" descr="Picture Placeholder 3"/>
          <p:cNvPicPr>
            <a:picLocks noChangeAspect="1"/>
          </p:cNvPicPr>
          <p:nvPr/>
        </p:nvPicPr>
        <p:blipFill>
          <a:blip r:embed="rId2">
            <a:extLst/>
          </a:blip>
          <a:stretch>
            <a:fillRect/>
          </a:stretch>
        </p:blipFill>
        <p:spPr>
          <a:xfrm>
            <a:off x="0" y="0"/>
            <a:ext cx="12192000" cy="6297613"/>
          </a:xfrm>
          <a:prstGeom prst="rect">
            <a:avLst/>
          </a:prstGeom>
          <a:ln w="12700">
            <a:miter lim="400000"/>
          </a:ln>
        </p:spPr>
      </p:pic>
      <p:sp>
        <p:nvSpPr>
          <p:cNvPr id="43" name="Rectangle 9"/>
          <p:cNvSpPr/>
          <p:nvPr/>
        </p:nvSpPr>
        <p:spPr>
          <a:xfrm>
            <a:off x="1587" y="0"/>
            <a:ext cx="12188826" cy="6312524"/>
          </a:xfrm>
          <a:prstGeom prst="rect">
            <a:avLst/>
          </a:prstGeom>
          <a:gradFill>
            <a:gsLst>
              <a:gs pos="0">
                <a:srgbClr val="002452">
                  <a:alpha val="50000"/>
                </a:srgbClr>
              </a:gs>
              <a:gs pos="96000">
                <a:srgbClr val="002452">
                  <a:alpha val="76000"/>
                </a:srgbClr>
              </a:gs>
            </a:gsLst>
            <a:lin ang="3600000"/>
          </a:gradFill>
          <a:ln w="12700">
            <a:miter lim="400000"/>
          </a:ln>
        </p:spPr>
        <p:txBody>
          <a:bodyPr lIns="45719" rIns="45719" anchor="ctr"/>
          <a:lstStyle/>
          <a:p>
            <a:pPr algn="ctr">
              <a:defRPr sz="900">
                <a:solidFill>
                  <a:srgbClr val="FFFFFF"/>
                </a:solidFill>
              </a:defRPr>
            </a:pPr>
          </a:p>
        </p:txBody>
      </p:sp>
      <p:sp>
        <p:nvSpPr>
          <p:cNvPr id="44" name="TextBox 11"/>
          <p:cNvSpPr txBox="1"/>
          <p:nvPr/>
        </p:nvSpPr>
        <p:spPr>
          <a:xfrm>
            <a:off x="2346330" y="2371743"/>
            <a:ext cx="7518480" cy="189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5900">
                <a:solidFill>
                  <a:srgbClr val="FFFFFF"/>
                </a:solidFill>
                <a:latin typeface="Lato"/>
                <a:ea typeface="Lato"/>
                <a:cs typeface="Lato"/>
                <a:sym typeface="Lato"/>
              </a:defRPr>
            </a:pPr>
            <a:r>
              <a:t>DSLab 2020</a:t>
            </a:r>
          </a:p>
          <a:p>
            <a:pPr algn="ctr">
              <a:defRPr sz="5900">
                <a:solidFill>
                  <a:srgbClr val="FFFFFF"/>
                </a:solidFill>
                <a:latin typeface="Lato"/>
                <a:ea typeface="Lato"/>
                <a:cs typeface="Lato"/>
                <a:sym typeface="Lato"/>
              </a:defRPr>
            </a:pPr>
            <a:r>
              <a:t>The Data Science Lab</a:t>
            </a:r>
          </a:p>
        </p:txBody>
      </p:sp>
      <p:grpSp>
        <p:nvGrpSpPr>
          <p:cNvPr id="47" name="Group 13"/>
          <p:cNvGrpSpPr/>
          <p:nvPr/>
        </p:nvGrpSpPr>
        <p:grpSpPr>
          <a:xfrm>
            <a:off x="3803029" y="2096429"/>
            <a:ext cx="4617729" cy="2458844"/>
            <a:chOff x="0" y="0"/>
            <a:chExt cx="4617727" cy="2458843"/>
          </a:xfrm>
        </p:grpSpPr>
        <p:sp>
          <p:nvSpPr>
            <p:cNvPr id="45" name="Straight Connector 15"/>
            <p:cNvSpPr/>
            <p:nvPr/>
          </p:nvSpPr>
          <p:spPr>
            <a:xfrm>
              <a:off x="0" y="2458843"/>
              <a:ext cx="4617728" cy="1"/>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pPr/>
            </a:p>
          </p:txBody>
        </p:sp>
        <p:sp>
          <p:nvSpPr>
            <p:cNvPr id="46" name="Straight Connector 16"/>
            <p:cNvSpPr/>
            <p:nvPr/>
          </p:nvSpPr>
          <p:spPr>
            <a:xfrm>
              <a:off x="0" y="0"/>
              <a:ext cx="4617728" cy="1"/>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pPr/>
            </a:p>
          </p:txBody>
        </p:sp>
      </p:grpSp>
      <p:sp>
        <p:nvSpPr>
          <p:cNvPr id="48" name="Sous-titre 4"/>
          <p:cNvSpPr txBox="1"/>
          <p:nvPr/>
        </p:nvSpPr>
        <p:spPr>
          <a:xfrm>
            <a:off x="45720" y="6405979"/>
            <a:ext cx="10236467" cy="38473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lnSpc>
                <a:spcPct val="90000"/>
              </a:lnSpc>
              <a:spcBef>
                <a:spcPts val="1000"/>
              </a:spcBef>
              <a:defRPr>
                <a:solidFill>
                  <a:srgbClr val="FFFFFF"/>
                </a:solidFill>
              </a:defRPr>
            </a:lvl1pPr>
          </a:lstStyle>
          <a:p>
            <a:pPr/>
            <a:r>
              <a:t>Data Science Lab – Spring 2020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extBox 5"/>
          <p:cNvSpPr txBox="1"/>
          <p:nvPr/>
        </p:nvSpPr>
        <p:spPr>
          <a:xfrm>
            <a:off x="1859701" y="180548"/>
            <a:ext cx="8472660"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Data Science tools landscape 2019</a:t>
            </a:r>
          </a:p>
        </p:txBody>
      </p:sp>
      <p:sp>
        <p:nvSpPr>
          <p:cNvPr id="110" name="Rectangle 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pic>
        <p:nvPicPr>
          <p:cNvPr id="111" name="Picture 2" descr="Picture 2"/>
          <p:cNvPicPr>
            <a:picLocks noChangeAspect="1"/>
          </p:cNvPicPr>
          <p:nvPr/>
        </p:nvPicPr>
        <p:blipFill>
          <a:blip r:embed="rId2">
            <a:extLst/>
          </a:blip>
          <a:stretch>
            <a:fillRect/>
          </a:stretch>
        </p:blipFill>
        <p:spPr>
          <a:xfrm>
            <a:off x="2109385" y="935521"/>
            <a:ext cx="8034076" cy="533793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Content Placeholder 4"/>
          <p:cNvSpPr txBox="1"/>
          <p:nvPr>
            <p:ph type="body" idx="4294967295"/>
          </p:nvPr>
        </p:nvSpPr>
        <p:spPr>
          <a:xfrm>
            <a:off x="354072" y="1491240"/>
            <a:ext cx="11483856" cy="4508089"/>
          </a:xfrm>
          <a:prstGeom prst="rect">
            <a:avLst/>
          </a:prstGeom>
        </p:spPr>
        <p:txBody>
          <a:bodyPr/>
          <a:lstStyle/>
          <a:p>
            <a:pPr marL="228554" indent="-228554">
              <a:defRPr sz="3100"/>
            </a:pPr>
            <a:r>
              <a:t>Which data for which problem formulation?</a:t>
            </a:r>
          </a:p>
          <a:p>
            <a:pPr marL="228554" indent="-228554">
              <a:defRPr sz="3100"/>
            </a:pPr>
            <a:r>
              <a:t>Understanding where the data is…</a:t>
            </a:r>
          </a:p>
          <a:p>
            <a:pPr marL="228554" indent="-228554">
              <a:defRPr sz="3100"/>
            </a:pPr>
            <a:r>
              <a:t>Collecting the data</a:t>
            </a:r>
          </a:p>
          <a:p>
            <a:pPr marL="228554" indent="-228554">
              <a:defRPr sz="3100"/>
            </a:pPr>
            <a:r>
              <a:t>Determining the data structure (datalake, structured database)</a:t>
            </a:r>
          </a:p>
          <a:p>
            <a:pPr marL="228554" indent="-228554">
              <a:defRPr sz="3100"/>
            </a:pPr>
            <a:r>
              <a:t>Finding the meta-data describing the encoding of the data</a:t>
            </a:r>
          </a:p>
          <a:p>
            <a:pPr marL="228554" indent="-228554">
              <a:defRPr sz="3100"/>
            </a:pPr>
            <a:r>
              <a:t>Putting in place labelling schemes / fix existing labelling scheme</a:t>
            </a:r>
          </a:p>
        </p:txBody>
      </p:sp>
      <p:sp>
        <p:nvSpPr>
          <p:cNvPr id="114" name="TextBox 5"/>
          <p:cNvSpPr txBox="1"/>
          <p:nvPr/>
        </p:nvSpPr>
        <p:spPr>
          <a:xfrm>
            <a:off x="2976155" y="180548"/>
            <a:ext cx="6239741"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The problem and the data</a:t>
            </a:r>
          </a:p>
        </p:txBody>
      </p:sp>
      <p:sp>
        <p:nvSpPr>
          <p:cNvPr id="115" name="Rectangle 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Content Placeholder 4"/>
          <p:cNvSpPr txBox="1"/>
          <p:nvPr>
            <p:ph type="body" idx="4294967295"/>
          </p:nvPr>
        </p:nvSpPr>
        <p:spPr>
          <a:xfrm>
            <a:off x="544572" y="1382794"/>
            <a:ext cx="11460297" cy="4653841"/>
          </a:xfrm>
          <a:prstGeom prst="rect">
            <a:avLst/>
          </a:prstGeom>
        </p:spPr>
        <p:txBody>
          <a:bodyPr/>
          <a:lstStyle/>
          <a:p>
            <a:pPr marL="228554" indent="-228554"/>
            <a:r>
              <a:t>GFS : Google file system</a:t>
            </a:r>
          </a:p>
          <a:p>
            <a:pPr marL="228554" indent="-228554"/>
            <a:r>
              <a:t>HDFS: Hadoop Distributed File System</a:t>
            </a:r>
          </a:p>
          <a:p>
            <a:pPr marL="228554" indent="-228554"/>
            <a:r>
              <a:t>MapReduce: scheme to process distributed data</a:t>
            </a:r>
          </a:p>
          <a:p>
            <a:pPr marL="228554" indent="-228554"/>
            <a:r>
              <a:t>YARN: Resource manager for HDFS</a:t>
            </a:r>
          </a:p>
          <a:p>
            <a:pPr marL="228554" indent="-228554"/>
            <a:r>
              <a:t>Spark: distributed cluster-computing framework</a:t>
            </a:r>
          </a:p>
          <a:p>
            <a:pPr marL="228554" indent="-228554"/>
            <a:r>
              <a:t>Kafka: work with streaming data (with Spark)</a:t>
            </a:r>
          </a:p>
        </p:txBody>
      </p:sp>
      <p:sp>
        <p:nvSpPr>
          <p:cNvPr id="118" name="TextBox 5"/>
          <p:cNvSpPr txBox="1"/>
          <p:nvPr/>
        </p:nvSpPr>
        <p:spPr>
          <a:xfrm>
            <a:off x="2679863" y="180548"/>
            <a:ext cx="6832325"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Big data and data wrangling</a:t>
            </a:r>
          </a:p>
        </p:txBody>
      </p:sp>
      <p:sp>
        <p:nvSpPr>
          <p:cNvPr id="119" name="Rectangle 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Picture 5" descr="Picture 5"/>
          <p:cNvPicPr>
            <a:picLocks noChangeAspect="1"/>
          </p:cNvPicPr>
          <p:nvPr/>
        </p:nvPicPr>
        <p:blipFill>
          <a:blip r:embed="rId2">
            <a:extLst/>
          </a:blip>
          <a:stretch>
            <a:fillRect/>
          </a:stretch>
        </p:blipFill>
        <p:spPr>
          <a:xfrm>
            <a:off x="2436946" y="1077983"/>
            <a:ext cx="7315435" cy="4757669"/>
          </a:xfrm>
          <a:prstGeom prst="rect">
            <a:avLst/>
          </a:prstGeom>
          <a:ln w="12700">
            <a:miter lim="400000"/>
          </a:ln>
        </p:spPr>
      </p:pic>
      <p:sp>
        <p:nvSpPr>
          <p:cNvPr id="122" name="TextBox 22"/>
          <p:cNvSpPr txBox="1"/>
          <p:nvPr/>
        </p:nvSpPr>
        <p:spPr>
          <a:xfrm>
            <a:off x="2566507" y="180548"/>
            <a:ext cx="7059040"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Like oil, data must be refined</a:t>
            </a:r>
          </a:p>
        </p:txBody>
      </p:sp>
      <p:sp>
        <p:nvSpPr>
          <p:cNvPr id="123" name="Rectangle 23"/>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Content Placeholder 4"/>
          <p:cNvSpPr txBox="1"/>
          <p:nvPr>
            <p:ph type="body" sz="half" idx="4294967295"/>
          </p:nvPr>
        </p:nvSpPr>
        <p:spPr>
          <a:xfrm>
            <a:off x="341372" y="1395494"/>
            <a:ext cx="5378882" cy="4905212"/>
          </a:xfrm>
          <a:prstGeom prst="rect">
            <a:avLst/>
          </a:prstGeom>
        </p:spPr>
        <p:txBody>
          <a:bodyPr/>
          <a:lstStyle/>
          <a:p>
            <a:pPr marL="198842" indent="-198842" defTabSz="795368">
              <a:spcBef>
                <a:spcPts val="800"/>
              </a:spcBef>
              <a:defRPr sz="2436"/>
            </a:pPr>
            <a:r>
              <a:t>🛢🛢 Merge databases</a:t>
            </a:r>
          </a:p>
          <a:p>
            <a:pPr lvl="1" marL="596526" indent="-198842" defTabSz="795368">
              <a:spcBef>
                <a:spcPts val="800"/>
              </a:spcBef>
              <a:defRPr sz="2436"/>
            </a:pPr>
            <a:r>
              <a:t>🧰 Record linkage</a:t>
            </a:r>
          </a:p>
          <a:p>
            <a:pPr marL="198842" indent="-198842" defTabSz="795368">
              <a:spcBef>
                <a:spcPts val="800"/>
              </a:spcBef>
              <a:defRPr sz="2436"/>
            </a:pPr>
            <a:r>
              <a:t>👾 </a:t>
            </a:r>
            <a:r>
              <a:rPr b="1"/>
              <a:t>Errors</a:t>
            </a:r>
          </a:p>
          <a:p>
            <a:pPr lvl="1" marL="596526" indent="-198842" defTabSz="795368">
              <a:spcBef>
                <a:spcPts val="800"/>
              </a:spcBef>
              <a:defRPr sz="2436"/>
            </a:pPr>
            <a:r>
              <a:t>Inconsistencies</a:t>
            </a:r>
          </a:p>
          <a:p>
            <a:pPr lvl="2" marL="994211" indent="-198842" defTabSz="795368">
              <a:spcBef>
                <a:spcPts val="800"/>
              </a:spcBef>
              <a:defRPr sz="2436"/>
            </a:pPr>
            <a:r>
              <a:t>🧰 Detect / fix / remove</a:t>
            </a:r>
          </a:p>
          <a:p>
            <a:pPr lvl="1" marL="596526" indent="-198842" defTabSz="795368">
              <a:spcBef>
                <a:spcPts val="800"/>
              </a:spcBef>
              <a:defRPr sz="2436"/>
            </a:pPr>
            <a:r>
              <a:t>Duplicate entries</a:t>
            </a:r>
          </a:p>
          <a:p>
            <a:pPr lvl="2" marL="994211" indent="-198842" defTabSz="795368">
              <a:spcBef>
                <a:spcPts val="800"/>
              </a:spcBef>
              <a:defRPr sz="2436"/>
            </a:pPr>
            <a:r>
              <a:t>🧰 Deduplication</a:t>
            </a:r>
          </a:p>
          <a:p>
            <a:pPr lvl="1" marL="596526" indent="-198842" defTabSz="795368">
              <a:spcBef>
                <a:spcPts val="800"/>
              </a:spcBef>
              <a:defRPr sz="2436"/>
            </a:pPr>
            <a:r>
              <a:t>👾 </a:t>
            </a:r>
            <a:r>
              <a:rPr b="1"/>
              <a:t>Outliers</a:t>
            </a:r>
          </a:p>
          <a:p>
            <a:pPr lvl="2" marL="994211" indent="-198842" defTabSz="795368">
              <a:spcBef>
                <a:spcPts val="800"/>
              </a:spcBef>
              <a:defRPr sz="2436"/>
            </a:pPr>
            <a:r>
              <a:t>🧰 Anomaly Detection</a:t>
            </a:r>
          </a:p>
          <a:p>
            <a:pPr lvl="2" marL="994211" indent="-198842" defTabSz="795368">
              <a:spcBef>
                <a:spcPts val="800"/>
              </a:spcBef>
              <a:defRPr sz="2436"/>
            </a:pPr>
            <a:r>
              <a:t>🧰 Robust Machine Learning</a:t>
            </a:r>
          </a:p>
        </p:txBody>
      </p:sp>
      <p:sp>
        <p:nvSpPr>
          <p:cNvPr id="126" name="TextBox 5"/>
          <p:cNvSpPr txBox="1"/>
          <p:nvPr/>
        </p:nvSpPr>
        <p:spPr>
          <a:xfrm>
            <a:off x="3836753" y="180548"/>
            <a:ext cx="4518544"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Preparing the data</a:t>
            </a:r>
          </a:p>
        </p:txBody>
      </p:sp>
      <p:sp>
        <p:nvSpPr>
          <p:cNvPr id="127" name="Rectangle 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
        <p:nvSpPr>
          <p:cNvPr id="128" name="👾 Missing data…"/>
          <p:cNvSpPr txBox="1"/>
          <p:nvPr/>
        </p:nvSpPr>
        <p:spPr>
          <a:xfrm>
            <a:off x="6367637" y="1414780"/>
            <a:ext cx="4442480" cy="10388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28554" indent="-228554" defTabSz="914216">
              <a:lnSpc>
                <a:spcPct val="90000"/>
              </a:lnSpc>
              <a:spcBef>
                <a:spcPts val="1000"/>
              </a:spcBef>
              <a:buSzPct val="100000"/>
              <a:buFont typeface="Arial"/>
              <a:buChar char="•"/>
              <a:defRPr sz="2600">
                <a:latin typeface="Lato"/>
                <a:ea typeface="Lato"/>
                <a:cs typeface="Lato"/>
                <a:sym typeface="Lato"/>
              </a:defRPr>
            </a:pPr>
            <a:r>
              <a:t>👾 </a:t>
            </a:r>
            <a:r>
              <a:rPr b="1"/>
              <a:t>Missing data</a:t>
            </a:r>
          </a:p>
          <a:p>
            <a:pPr lvl="1" marL="685662" indent="-228554" defTabSz="914216">
              <a:lnSpc>
                <a:spcPct val="90000"/>
              </a:lnSpc>
              <a:spcBef>
                <a:spcPts val="1000"/>
              </a:spcBef>
              <a:buSzPct val="100000"/>
              <a:buFont typeface="Arial"/>
              <a:buChar char="•"/>
              <a:defRPr sz="2600">
                <a:latin typeface="Lato"/>
                <a:ea typeface="Lato"/>
                <a:cs typeface="Lato"/>
                <a:sym typeface="Lato"/>
              </a:defRPr>
            </a:pPr>
            <a:r>
              <a:t>🧰 Imputation techniques</a:t>
            </a:r>
          </a:p>
        </p:txBody>
      </p:sp>
      <p:sp>
        <p:nvSpPr>
          <p:cNvPr id="129" name="👾 Non-stationarity…"/>
          <p:cNvSpPr txBox="1"/>
          <p:nvPr/>
        </p:nvSpPr>
        <p:spPr>
          <a:xfrm>
            <a:off x="6443837" y="2570479"/>
            <a:ext cx="5156913" cy="29641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28554" indent="-228554" defTabSz="914216">
              <a:lnSpc>
                <a:spcPct val="90000"/>
              </a:lnSpc>
              <a:spcBef>
                <a:spcPts val="1000"/>
              </a:spcBef>
              <a:buSzPct val="100000"/>
              <a:buFont typeface="Arial"/>
              <a:buChar char="•"/>
              <a:defRPr sz="2600">
                <a:latin typeface="Lato"/>
                <a:ea typeface="Lato"/>
                <a:cs typeface="Lato"/>
                <a:sym typeface="Lato"/>
              </a:defRPr>
            </a:pPr>
            <a:r>
              <a:t>👾 </a:t>
            </a:r>
            <a:r>
              <a:rPr b="1"/>
              <a:t>Non-stationarity</a:t>
            </a:r>
          </a:p>
          <a:p>
            <a:pPr lvl="1" marL="685662" indent="-228554" defTabSz="914216">
              <a:lnSpc>
                <a:spcPct val="90000"/>
              </a:lnSpc>
              <a:spcBef>
                <a:spcPts val="1000"/>
              </a:spcBef>
              <a:buSzPct val="100000"/>
              <a:buFont typeface="Arial"/>
              <a:buChar char="•"/>
              <a:defRPr sz="2600">
                <a:latin typeface="Lato"/>
                <a:ea typeface="Lato"/>
                <a:cs typeface="Lato"/>
                <a:sym typeface="Lato"/>
              </a:defRPr>
            </a:pPr>
            <a:r>
              <a:t>Seasonal effects</a:t>
            </a:r>
          </a:p>
          <a:p>
            <a:pPr lvl="1" marL="685662" indent="-228554" defTabSz="914216">
              <a:lnSpc>
                <a:spcPct val="90000"/>
              </a:lnSpc>
              <a:spcBef>
                <a:spcPts val="1000"/>
              </a:spcBef>
              <a:buSzPct val="100000"/>
              <a:buFont typeface="Arial"/>
              <a:buChar char="•"/>
              <a:defRPr sz="2600">
                <a:latin typeface="Lato"/>
                <a:ea typeface="Lato"/>
                <a:cs typeface="Lato"/>
                <a:sym typeface="Lato"/>
              </a:defRPr>
            </a:pPr>
            <a:r>
              <a:t>Drifts</a:t>
            </a:r>
          </a:p>
          <a:p>
            <a:pPr lvl="2" marL="1142772" indent="-228554" defTabSz="914216">
              <a:lnSpc>
                <a:spcPct val="90000"/>
              </a:lnSpc>
              <a:spcBef>
                <a:spcPts val="1000"/>
              </a:spcBef>
              <a:buSzPct val="100000"/>
              <a:buFont typeface="Arial"/>
              <a:buChar char="•"/>
              <a:defRPr sz="2600">
                <a:latin typeface="Lato"/>
                <a:ea typeface="Lato"/>
                <a:cs typeface="Lato"/>
                <a:sym typeface="Lato"/>
              </a:defRPr>
            </a:pPr>
            <a:r>
              <a:t>Set horizon to retrain</a:t>
            </a:r>
          </a:p>
          <a:p>
            <a:pPr lvl="1" marL="685662" indent="-228554" defTabSz="914216">
              <a:lnSpc>
                <a:spcPct val="90000"/>
              </a:lnSpc>
              <a:spcBef>
                <a:spcPts val="1000"/>
              </a:spcBef>
              <a:buSzPct val="100000"/>
              <a:buFont typeface="Arial"/>
              <a:buChar char="•"/>
              <a:defRPr sz="2600">
                <a:latin typeface="Lato"/>
                <a:ea typeface="Lato"/>
                <a:cs typeface="Lato"/>
                <a:sym typeface="Lato"/>
              </a:defRPr>
            </a:pPr>
            <a:r>
              <a:t>Sudden changes:</a:t>
            </a:r>
          </a:p>
          <a:p>
            <a:pPr lvl="2" marL="1142772" indent="-228554" defTabSz="914216">
              <a:lnSpc>
                <a:spcPct val="90000"/>
              </a:lnSpc>
              <a:spcBef>
                <a:spcPts val="1000"/>
              </a:spcBef>
              <a:buSzPct val="100000"/>
              <a:buFont typeface="Arial"/>
              <a:buChar char="•"/>
              <a:defRPr sz="2600">
                <a:latin typeface="Lato"/>
                <a:ea typeface="Lato"/>
                <a:cs typeface="Lato"/>
                <a:sym typeface="Lato"/>
              </a:defRPr>
            </a:pPr>
            <a:r>
              <a:t>🧰 Change point detection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extBox 5"/>
          <p:cNvSpPr txBox="1"/>
          <p:nvPr/>
        </p:nvSpPr>
        <p:spPr>
          <a:xfrm>
            <a:off x="2510446" y="180548"/>
            <a:ext cx="7171158"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What you will learn in this lab</a:t>
            </a:r>
          </a:p>
        </p:txBody>
      </p:sp>
      <p:sp>
        <p:nvSpPr>
          <p:cNvPr id="132" name="Rectangle 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pic>
        <p:nvPicPr>
          <p:cNvPr id="133" name="DS_Venn_diagram.png" descr="DS_Venn_diagram.png"/>
          <p:cNvPicPr>
            <a:picLocks noChangeAspect="1"/>
          </p:cNvPicPr>
          <p:nvPr/>
        </p:nvPicPr>
        <p:blipFill>
          <a:blip r:embed="rId2">
            <a:extLst/>
          </a:blip>
          <a:stretch>
            <a:fillRect/>
          </a:stretch>
        </p:blipFill>
        <p:spPr>
          <a:xfrm>
            <a:off x="3946532" y="1523644"/>
            <a:ext cx="4298936" cy="4097423"/>
          </a:xfrm>
          <a:prstGeom prst="rect">
            <a:avLst/>
          </a:prstGeom>
          <a:ln w="12700">
            <a:miter lim="400000"/>
          </a:ln>
        </p:spPr>
      </p:pic>
      <p:sp>
        <p:nvSpPr>
          <p:cNvPr id="134" name="Hadoop, Spark, Kafka…"/>
          <p:cNvSpPr txBox="1"/>
          <p:nvPr/>
        </p:nvSpPr>
        <p:spPr>
          <a:xfrm>
            <a:off x="8399637" y="3835044"/>
            <a:ext cx="3343534"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2000"/>
            </a:pPr>
            <a:r>
              <a:t>Hadoop, Spark, Kafka</a:t>
            </a:r>
          </a:p>
          <a:p>
            <a:pPr marL="180473" indent="-180473">
              <a:buSzPct val="100000"/>
              <a:buChar char="•"/>
              <a:defRPr sz="2000"/>
            </a:pPr>
            <a:r>
              <a:t>Work with large scale data</a:t>
            </a:r>
          </a:p>
          <a:p>
            <a:pPr marL="200526" indent="-200526">
              <a:buSzPct val="100000"/>
              <a:buChar char="•"/>
            </a:pPr>
            <a:r>
              <a:rPr b="1" sz="2000"/>
              <a:t>Batch</a:t>
            </a:r>
            <a:r>
              <a:rPr sz="2000"/>
              <a:t> or </a:t>
            </a:r>
            <a:r>
              <a:rPr b="1" sz="2000"/>
              <a:t>streaming data</a:t>
            </a:r>
            <a:r>
              <a:t> </a:t>
            </a:r>
          </a:p>
        </p:txBody>
      </p:sp>
      <p:sp>
        <p:nvSpPr>
          <p:cNvPr id="135" name="Hear about a number of concrete data science projects on which the Industry Team at SDSC works on with industry partners"/>
          <p:cNvSpPr txBox="1"/>
          <p:nvPr/>
        </p:nvSpPr>
        <p:spPr>
          <a:xfrm>
            <a:off x="815840" y="3396026"/>
            <a:ext cx="2874923"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180473" indent="-180473">
              <a:buSzPct val="100000"/>
              <a:buChar char="•"/>
              <a:defRPr sz="2000"/>
            </a:lvl1pPr>
          </a:lstStyle>
          <a:p>
            <a:pPr/>
            <a:r>
              <a:t>Hear about a number of concrete data science projects on which the Industry Team at SDSC works on with industry partners</a:t>
            </a:r>
          </a:p>
        </p:txBody>
      </p:sp>
      <p:sp>
        <p:nvSpPr>
          <p:cNvPr id="136" name="ML/stats for real world data (anomalies, outliers, missing data, etc)"/>
          <p:cNvSpPr txBox="1"/>
          <p:nvPr/>
        </p:nvSpPr>
        <p:spPr>
          <a:xfrm>
            <a:off x="7523337" y="1523644"/>
            <a:ext cx="3583693"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180473" indent="-180473">
              <a:buSzPct val="100000"/>
              <a:buChar char="•"/>
              <a:defRPr sz="2000"/>
            </a:lvl1pPr>
          </a:lstStyle>
          <a:p>
            <a:pPr/>
            <a:r>
              <a:t>ML/stats for real world data (anomalies, outliers, missing data, etc)</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Mission of the Swiss Data Science Center:…"/>
          <p:cNvSpPr txBox="1"/>
          <p:nvPr/>
        </p:nvSpPr>
        <p:spPr>
          <a:xfrm>
            <a:off x="531397" y="1529080"/>
            <a:ext cx="11129206" cy="456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b="1" sz="2300">
                <a:solidFill>
                  <a:srgbClr val="000000"/>
                </a:solidFill>
                <a:latin typeface="+mn-lt"/>
                <a:ea typeface="+mn-ea"/>
                <a:cs typeface="+mn-cs"/>
                <a:sym typeface="Calibri"/>
              </a:defRPr>
            </a:pPr>
            <a:r>
              <a:t>Mission of the Swiss Data Science Center:</a:t>
            </a:r>
          </a:p>
          <a:p>
            <a:pPr>
              <a:lnSpc>
                <a:spcPct val="150000"/>
              </a:lnSpc>
              <a:defRPr sz="2300">
                <a:solidFill>
                  <a:srgbClr val="000000"/>
                </a:solidFill>
                <a:latin typeface="+mn-lt"/>
                <a:ea typeface="+mn-ea"/>
                <a:cs typeface="+mn-cs"/>
                <a:sym typeface="Calibri"/>
              </a:defRPr>
            </a:pPr>
            <a:r>
              <a:t>Accelerating the adoption of Data Science and Machine Learning techniques within academic disciplines of the ETH Domain, the Swiss academic community at large, and the industrial sector in Switzerland.</a:t>
            </a:r>
          </a:p>
          <a:p>
            <a:pPr>
              <a:lnSpc>
                <a:spcPct val="150000"/>
              </a:lnSpc>
              <a:defRPr sz="2300">
                <a:solidFill>
                  <a:srgbClr val="000000"/>
                </a:solidFill>
                <a:latin typeface="+mn-lt"/>
                <a:ea typeface="+mn-ea"/>
                <a:cs typeface="+mn-cs"/>
                <a:sym typeface="Calibri"/>
              </a:defRPr>
            </a:pPr>
          </a:p>
          <a:p>
            <a:pPr>
              <a:lnSpc>
                <a:spcPct val="150000"/>
              </a:lnSpc>
              <a:defRPr sz="2300">
                <a:solidFill>
                  <a:srgbClr val="000000"/>
                </a:solidFill>
                <a:latin typeface="+mn-lt"/>
                <a:ea typeface="+mn-ea"/>
                <a:cs typeface="+mn-cs"/>
                <a:sym typeface="Calibri"/>
              </a:defRPr>
            </a:pPr>
            <a:r>
              <a:t>Academic team: 16, Industry team: 12, Renku/engineering team: 15</a:t>
            </a:r>
          </a:p>
          <a:p>
            <a:pPr>
              <a:lnSpc>
                <a:spcPct val="150000"/>
              </a:lnSpc>
              <a:defRPr sz="2300">
                <a:solidFill>
                  <a:srgbClr val="000000"/>
                </a:solidFill>
                <a:latin typeface="+mn-lt"/>
                <a:ea typeface="+mn-ea"/>
                <a:cs typeface="+mn-cs"/>
                <a:sym typeface="Calibri"/>
              </a:defRPr>
            </a:pPr>
          </a:p>
          <a:p>
            <a:pPr>
              <a:lnSpc>
                <a:spcPct val="150000"/>
              </a:lnSpc>
              <a:defRPr sz="2300">
                <a:solidFill>
                  <a:srgbClr val="000000"/>
                </a:solidFill>
                <a:latin typeface="+mn-lt"/>
                <a:ea typeface="+mn-ea"/>
                <a:cs typeface="+mn-cs"/>
                <a:sym typeface="Calibri"/>
              </a:defRPr>
            </a:pPr>
            <a:r>
              <a:rPr b="1"/>
              <a:t>SDSC website:</a:t>
            </a:r>
            <a:r>
              <a:t>   https://datascience.ch</a:t>
            </a:r>
          </a:p>
          <a:p>
            <a:pPr>
              <a:defRPr sz="2300"/>
            </a:pPr>
            <a:r>
              <a:rPr b="1"/>
              <a:t>Master Students projects: </a:t>
            </a:r>
            <a:r>
              <a:t>  https://www.epfl.ch/research/domains/sdsc/</a:t>
            </a:r>
          </a:p>
        </p:txBody>
      </p:sp>
      <p:pic>
        <p:nvPicPr>
          <p:cNvPr id="139" name="SDSC_logo.jpg" descr="SDSC_logo.jpg"/>
          <p:cNvPicPr>
            <a:picLocks noChangeAspect="1"/>
          </p:cNvPicPr>
          <p:nvPr/>
        </p:nvPicPr>
        <p:blipFill>
          <a:blip r:embed="rId2">
            <a:extLst/>
          </a:blip>
          <a:stretch>
            <a:fillRect/>
          </a:stretch>
        </p:blipFill>
        <p:spPr>
          <a:xfrm>
            <a:off x="908050" y="362381"/>
            <a:ext cx="3322990" cy="91770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47" name="Groupe"/>
          <p:cNvGrpSpPr/>
          <p:nvPr/>
        </p:nvGrpSpPr>
        <p:grpSpPr>
          <a:xfrm>
            <a:off x="1268610" y="1086658"/>
            <a:ext cx="9545905" cy="4810073"/>
            <a:chOff x="0" y="0"/>
            <a:chExt cx="9545903" cy="4810071"/>
          </a:xfrm>
        </p:grpSpPr>
        <p:pic>
          <p:nvPicPr>
            <p:cNvPr id="141" name="Capture d’écran 2020-02-19 à 08.44.36.png" descr="Capture d’écran 2020-02-19 à 08.44.36.png"/>
            <p:cNvPicPr>
              <a:picLocks noChangeAspect="1"/>
            </p:cNvPicPr>
            <p:nvPr/>
          </p:nvPicPr>
          <p:blipFill>
            <a:blip r:embed="rId2">
              <a:extLst/>
            </a:blip>
            <a:stretch>
              <a:fillRect/>
            </a:stretch>
          </p:blipFill>
          <p:spPr>
            <a:xfrm>
              <a:off x="102989" y="0"/>
              <a:ext cx="9441526" cy="2579061"/>
            </a:xfrm>
            <a:prstGeom prst="rect">
              <a:avLst/>
            </a:prstGeom>
            <a:ln w="12700" cap="flat">
              <a:noFill/>
              <a:miter lim="400000"/>
            </a:ln>
            <a:effectLst/>
          </p:spPr>
        </p:pic>
        <p:grpSp>
          <p:nvGrpSpPr>
            <p:cNvPr id="146" name="Groupe"/>
            <p:cNvGrpSpPr/>
            <p:nvPr/>
          </p:nvGrpSpPr>
          <p:grpSpPr>
            <a:xfrm>
              <a:off x="-1" y="2410009"/>
              <a:ext cx="9545905" cy="2400063"/>
              <a:chOff x="0" y="0"/>
              <a:chExt cx="9545903" cy="2400062"/>
            </a:xfrm>
          </p:grpSpPr>
          <p:grpSp>
            <p:nvGrpSpPr>
              <p:cNvPr id="144" name="Groupe"/>
              <p:cNvGrpSpPr/>
              <p:nvPr/>
            </p:nvGrpSpPr>
            <p:grpSpPr>
              <a:xfrm>
                <a:off x="-1" y="15378"/>
                <a:ext cx="7403687" cy="2384685"/>
                <a:chOff x="0" y="0"/>
                <a:chExt cx="7403685" cy="2384683"/>
              </a:xfrm>
            </p:grpSpPr>
            <p:pic>
              <p:nvPicPr>
                <p:cNvPr id="142" name="Capture d’écran 2020-02-19 à 08.45.39.png" descr="Capture d’écran 2020-02-19 à 08.45.39.png"/>
                <p:cNvPicPr>
                  <a:picLocks noChangeAspect="1"/>
                </p:cNvPicPr>
                <p:nvPr/>
              </p:nvPicPr>
              <p:blipFill>
                <a:blip r:embed="rId3">
                  <a:extLst/>
                </a:blip>
                <a:stretch>
                  <a:fillRect/>
                </a:stretch>
              </p:blipFill>
              <p:spPr>
                <a:xfrm>
                  <a:off x="0" y="38244"/>
                  <a:ext cx="4886116" cy="2346440"/>
                </a:xfrm>
                <a:prstGeom prst="rect">
                  <a:avLst/>
                </a:prstGeom>
                <a:ln w="12700" cap="flat">
                  <a:noFill/>
                  <a:miter lim="400000"/>
                </a:ln>
                <a:effectLst/>
              </p:spPr>
            </p:pic>
            <p:pic>
              <p:nvPicPr>
                <p:cNvPr id="143" name="Capture d’écran 2020-02-19 à 08.45.25.png" descr="Capture d’écran 2020-02-19 à 08.45.25.png"/>
                <p:cNvPicPr>
                  <a:picLocks noChangeAspect="1"/>
                </p:cNvPicPr>
                <p:nvPr/>
              </p:nvPicPr>
              <p:blipFill>
                <a:blip r:embed="rId4">
                  <a:extLst/>
                </a:blip>
                <a:stretch>
                  <a:fillRect/>
                </a:stretch>
              </p:blipFill>
              <p:spPr>
                <a:xfrm>
                  <a:off x="4790395" y="0"/>
                  <a:ext cx="2613291" cy="2272826"/>
                </a:xfrm>
                <a:prstGeom prst="rect">
                  <a:avLst/>
                </a:prstGeom>
                <a:ln w="12700" cap="flat">
                  <a:noFill/>
                  <a:miter lim="400000"/>
                </a:ln>
                <a:effectLst/>
              </p:spPr>
            </p:pic>
          </p:grpSp>
          <p:pic>
            <p:nvPicPr>
              <p:cNvPr id="145" name="Capture d’écran 2020-02-19 à 09.27.56.png" descr="Capture d’écran 2020-02-19 à 09.27.56.png"/>
              <p:cNvPicPr>
                <a:picLocks noChangeAspect="1"/>
              </p:cNvPicPr>
              <p:nvPr/>
            </p:nvPicPr>
            <p:blipFill>
              <a:blip r:embed="rId5">
                <a:extLst/>
              </a:blip>
              <a:stretch>
                <a:fillRect/>
              </a:stretch>
            </p:blipFill>
            <p:spPr>
              <a:xfrm>
                <a:off x="7100689" y="0"/>
                <a:ext cx="2445215" cy="2317480"/>
              </a:xfrm>
              <a:prstGeom prst="rect">
                <a:avLst/>
              </a:prstGeom>
              <a:ln w="12700" cap="flat">
                <a:noFill/>
                <a:miter lim="400000"/>
              </a:ln>
              <a:effectLst/>
            </p:spPr>
          </p:pic>
        </p:grpSp>
      </p:grpSp>
      <p:sp>
        <p:nvSpPr>
          <p:cNvPr id="148" name="TextBox 5"/>
          <p:cNvSpPr txBox="1"/>
          <p:nvPr/>
        </p:nvSpPr>
        <p:spPr>
          <a:xfrm>
            <a:off x="2321559" y="180548"/>
            <a:ext cx="7548932"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A few of our academic projects</a:t>
            </a:r>
          </a:p>
        </p:txBody>
      </p:sp>
      <p:sp>
        <p:nvSpPr>
          <p:cNvPr id="149" name="Rectangle 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pic>
        <p:nvPicPr>
          <p:cNvPr id="150" name="SDSC_logo.jpg" descr="SDSC_logo.jpg"/>
          <p:cNvPicPr>
            <a:picLocks noChangeAspect="1"/>
          </p:cNvPicPr>
          <p:nvPr/>
        </p:nvPicPr>
        <p:blipFill>
          <a:blip r:embed="rId6">
            <a:extLst/>
          </a:blip>
          <a:stretch>
            <a:fillRect/>
          </a:stretch>
        </p:blipFill>
        <p:spPr>
          <a:xfrm>
            <a:off x="5376359" y="5797981"/>
            <a:ext cx="1464682" cy="4045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extBox 69"/>
          <p:cNvSpPr txBox="1"/>
          <p:nvPr/>
        </p:nvSpPr>
        <p:spPr>
          <a:xfrm>
            <a:off x="2361923" y="1463538"/>
            <a:ext cx="1368982"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Eric Bouillet</a:t>
            </a:r>
          </a:p>
          <a:p>
            <a:pPr>
              <a:defRPr sz="1600"/>
            </a:pPr>
            <a:r>
              <a:t>Most modules</a:t>
            </a:r>
          </a:p>
        </p:txBody>
      </p:sp>
      <p:sp>
        <p:nvSpPr>
          <p:cNvPr id="153" name="TextBox 70"/>
          <p:cNvSpPr txBox="1"/>
          <p:nvPr/>
        </p:nvSpPr>
        <p:spPr>
          <a:xfrm>
            <a:off x="2347419" y="4090480"/>
            <a:ext cx="1704341" cy="81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Pamela Delgado</a:t>
            </a:r>
          </a:p>
          <a:p>
            <a:pPr>
              <a:defRPr sz="1600"/>
            </a:pPr>
            <a:r>
              <a:t>Module 3</a:t>
            </a:r>
          </a:p>
          <a:p>
            <a:pPr>
              <a:defRPr sz="1600"/>
            </a:pPr>
            <a:r>
              <a:t>Weeks 1, 7, 8 &amp; 9</a:t>
            </a:r>
          </a:p>
        </p:txBody>
      </p:sp>
      <p:sp>
        <p:nvSpPr>
          <p:cNvPr id="154" name="TextBox 72"/>
          <p:cNvSpPr txBox="1"/>
          <p:nvPr/>
        </p:nvSpPr>
        <p:spPr>
          <a:xfrm>
            <a:off x="2406098" y="2839331"/>
            <a:ext cx="1752462" cy="81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Christine Choirat</a:t>
            </a:r>
          </a:p>
          <a:p>
            <a:pPr>
              <a:defRPr sz="1600"/>
            </a:pPr>
            <a:r>
              <a:t>Module 1</a:t>
            </a:r>
          </a:p>
          <a:p>
            <a:pPr>
              <a:defRPr sz="1600"/>
            </a:pPr>
            <a:r>
              <a:t>Weeks 2-3</a:t>
            </a:r>
          </a:p>
        </p:txBody>
      </p:sp>
      <p:sp>
        <p:nvSpPr>
          <p:cNvPr id="155" name="TextBox 73"/>
          <p:cNvSpPr txBox="1"/>
          <p:nvPr/>
        </p:nvSpPr>
        <p:spPr>
          <a:xfrm>
            <a:off x="9227292" y="3163691"/>
            <a:ext cx="1888987"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Olivier Verscheure</a:t>
            </a:r>
          </a:p>
          <a:p>
            <a:pPr>
              <a:defRPr sz="1600"/>
            </a:pPr>
            <a:r>
              <a:t>Most modules</a:t>
            </a:r>
          </a:p>
        </p:txBody>
      </p:sp>
      <p:sp>
        <p:nvSpPr>
          <p:cNvPr id="156" name="TextBox 76"/>
          <p:cNvSpPr txBox="1"/>
          <p:nvPr/>
        </p:nvSpPr>
        <p:spPr>
          <a:xfrm>
            <a:off x="5428239" y="2709279"/>
            <a:ext cx="1402716" cy="1056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Sofiane Sarni</a:t>
            </a:r>
          </a:p>
          <a:p>
            <a:pPr>
              <a:defRPr sz="1600"/>
            </a:pPr>
            <a:r>
              <a:t>Module 4</a:t>
            </a:r>
          </a:p>
          <a:p>
            <a:pPr>
              <a:defRPr sz="1600"/>
            </a:pPr>
            <a:r>
              <a:t>Week 10</a:t>
            </a:r>
          </a:p>
        </p:txBody>
      </p:sp>
      <p:sp>
        <p:nvSpPr>
          <p:cNvPr id="157" name="Rectangle 6"/>
          <p:cNvSpPr txBox="1"/>
          <p:nvPr/>
        </p:nvSpPr>
        <p:spPr>
          <a:xfrm>
            <a:off x="9113610" y="1441727"/>
            <a:ext cx="928549"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Tao Sun</a:t>
            </a:r>
          </a:p>
          <a:p>
            <a:pPr>
              <a:defRPr sz="1600"/>
            </a:pPr>
            <a:r>
              <a:t>Assistant</a:t>
            </a:r>
          </a:p>
        </p:txBody>
      </p:sp>
      <p:sp>
        <p:nvSpPr>
          <p:cNvPr id="158" name="TextBox 32"/>
          <p:cNvSpPr txBox="1"/>
          <p:nvPr/>
        </p:nvSpPr>
        <p:spPr>
          <a:xfrm>
            <a:off x="5513130" y="1441728"/>
            <a:ext cx="1776185"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pPr>
            <a:r>
              <a:t>Guillaume Obozinski</a:t>
            </a:r>
          </a:p>
          <a:p>
            <a:pPr>
              <a:defRPr sz="1600"/>
            </a:pPr>
            <a:r>
              <a:t>Modules 1 &amp; 5</a:t>
            </a:r>
          </a:p>
          <a:p>
            <a:pPr>
              <a:defRPr sz="1600"/>
            </a:pPr>
            <a:r>
              <a:t>Weeks 4, 12-13</a:t>
            </a:r>
          </a:p>
        </p:txBody>
      </p:sp>
      <p:sp>
        <p:nvSpPr>
          <p:cNvPr id="159" name="Rectangle 37"/>
          <p:cNvSpPr txBox="1"/>
          <p:nvPr/>
        </p:nvSpPr>
        <p:spPr>
          <a:xfrm>
            <a:off x="5451107" y="4192306"/>
            <a:ext cx="2259564" cy="81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pPr>
            <a:r>
              <a:t>John Stephan</a:t>
            </a:r>
          </a:p>
          <a:p>
            <a:pPr>
              <a:defRPr sz="1600"/>
            </a:pPr>
            <a:r>
              <a:t>Teaching Assistant</a:t>
            </a:r>
          </a:p>
          <a:p>
            <a:pPr>
              <a:defRPr sz="1600"/>
            </a:pPr>
            <a:r>
              <a:t>EDOC-IC</a:t>
            </a:r>
          </a:p>
        </p:txBody>
      </p:sp>
      <p:sp>
        <p:nvSpPr>
          <p:cNvPr id="160" name="TextBox 39"/>
          <p:cNvSpPr txBox="1"/>
          <p:nvPr/>
        </p:nvSpPr>
        <p:spPr>
          <a:xfrm>
            <a:off x="9189670" y="4632112"/>
            <a:ext cx="1787288" cy="81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Haoqian Zhang</a:t>
            </a:r>
          </a:p>
          <a:p>
            <a:pPr>
              <a:defRPr sz="1600"/>
            </a:pPr>
            <a:r>
              <a:t>Teaching Assistant</a:t>
            </a:r>
          </a:p>
          <a:p>
            <a:pPr>
              <a:defRPr sz="1600"/>
            </a:pPr>
            <a:r>
              <a:t>EDOC-IC</a:t>
            </a:r>
          </a:p>
        </p:txBody>
      </p:sp>
      <p:sp>
        <p:nvSpPr>
          <p:cNvPr id="161" name="TextBox 43"/>
          <p:cNvSpPr txBox="1"/>
          <p:nvPr/>
        </p:nvSpPr>
        <p:spPr>
          <a:xfrm>
            <a:off x="2411845" y="180548"/>
            <a:ext cx="7368354"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Introducing the lecturing team</a:t>
            </a:r>
          </a:p>
        </p:txBody>
      </p:sp>
      <p:sp>
        <p:nvSpPr>
          <p:cNvPr id="162" name="Rectangle 44"/>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pic>
        <p:nvPicPr>
          <p:cNvPr id="163" name="Picture 2" descr="Picture 2"/>
          <p:cNvPicPr>
            <a:picLocks noChangeAspect="1"/>
          </p:cNvPicPr>
          <p:nvPr/>
        </p:nvPicPr>
        <p:blipFill>
          <a:blip r:embed="rId2">
            <a:extLst/>
          </a:blip>
          <a:stretch>
            <a:fillRect/>
          </a:stretch>
        </p:blipFill>
        <p:spPr>
          <a:xfrm>
            <a:off x="1254640" y="4024424"/>
            <a:ext cx="1042877" cy="927002"/>
          </a:xfrm>
          <a:prstGeom prst="rect">
            <a:avLst/>
          </a:prstGeom>
          <a:ln w="12700">
            <a:miter lim="400000"/>
          </a:ln>
        </p:spPr>
      </p:pic>
      <p:pic>
        <p:nvPicPr>
          <p:cNvPr id="164" name="Picture 2" descr="Picture 2"/>
          <p:cNvPicPr>
            <a:picLocks noChangeAspect="1"/>
          </p:cNvPicPr>
          <p:nvPr/>
        </p:nvPicPr>
        <p:blipFill>
          <a:blip r:embed="rId3">
            <a:extLst/>
          </a:blip>
          <a:stretch>
            <a:fillRect/>
          </a:stretch>
        </p:blipFill>
        <p:spPr>
          <a:xfrm>
            <a:off x="7995681" y="4329222"/>
            <a:ext cx="1063259" cy="1063259"/>
          </a:xfrm>
          <a:prstGeom prst="rect">
            <a:avLst/>
          </a:prstGeom>
          <a:ln w="12700">
            <a:miter lim="400000"/>
          </a:ln>
        </p:spPr>
      </p:pic>
      <p:pic>
        <p:nvPicPr>
          <p:cNvPr id="165" name="Picture 4" descr="Picture 4"/>
          <p:cNvPicPr>
            <a:picLocks noChangeAspect="1"/>
          </p:cNvPicPr>
          <p:nvPr/>
        </p:nvPicPr>
        <p:blipFill>
          <a:blip r:embed="rId4">
            <a:extLst/>
          </a:blip>
          <a:stretch>
            <a:fillRect/>
          </a:stretch>
        </p:blipFill>
        <p:spPr>
          <a:xfrm>
            <a:off x="4380614" y="4110330"/>
            <a:ext cx="939867" cy="1248480"/>
          </a:xfrm>
          <a:prstGeom prst="rect">
            <a:avLst/>
          </a:prstGeom>
          <a:ln w="12700">
            <a:miter lim="400000"/>
          </a:ln>
        </p:spPr>
      </p:pic>
      <p:sp>
        <p:nvSpPr>
          <p:cNvPr id="166" name="Rectangle 29"/>
          <p:cNvSpPr txBox="1"/>
          <p:nvPr/>
        </p:nvSpPr>
        <p:spPr>
          <a:xfrm>
            <a:off x="2430871" y="5365431"/>
            <a:ext cx="2259564" cy="81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pPr>
            <a:r>
              <a:t>Kayaalp Mert</a:t>
            </a:r>
          </a:p>
          <a:p>
            <a:pPr>
              <a:defRPr sz="1600"/>
            </a:pPr>
            <a:r>
              <a:t>Teaching Assistant</a:t>
            </a:r>
          </a:p>
          <a:p>
            <a:pPr>
              <a:defRPr sz="1600"/>
            </a:pPr>
            <a:r>
              <a:t>EDOC-IC</a:t>
            </a:r>
          </a:p>
        </p:txBody>
      </p:sp>
      <p:pic>
        <p:nvPicPr>
          <p:cNvPr id="167" name="Picture 9" descr="Picture 9"/>
          <p:cNvPicPr>
            <a:picLocks noChangeAspect="1"/>
          </p:cNvPicPr>
          <p:nvPr/>
        </p:nvPicPr>
        <p:blipFill>
          <a:blip r:embed="rId5">
            <a:extLst/>
          </a:blip>
          <a:stretch>
            <a:fillRect/>
          </a:stretch>
        </p:blipFill>
        <p:spPr>
          <a:xfrm>
            <a:off x="1195275" y="5135076"/>
            <a:ext cx="1160574" cy="1156444"/>
          </a:xfrm>
          <a:prstGeom prst="rect">
            <a:avLst/>
          </a:prstGeom>
          <a:ln w="12700">
            <a:miter lim="400000"/>
          </a:ln>
        </p:spPr>
      </p:pic>
      <p:pic>
        <p:nvPicPr>
          <p:cNvPr id="168" name="Picture 23" descr="Picture 23"/>
          <p:cNvPicPr>
            <a:picLocks noChangeAspect="1"/>
          </p:cNvPicPr>
          <p:nvPr/>
        </p:nvPicPr>
        <p:blipFill>
          <a:blip r:embed="rId6">
            <a:extLst/>
          </a:blip>
          <a:stretch>
            <a:fillRect/>
          </a:stretch>
        </p:blipFill>
        <p:spPr>
          <a:xfrm>
            <a:off x="4389146" y="2601950"/>
            <a:ext cx="927738" cy="1294193"/>
          </a:xfrm>
          <a:prstGeom prst="rect">
            <a:avLst/>
          </a:prstGeom>
          <a:ln w="12700">
            <a:miter lim="400000"/>
          </a:ln>
        </p:spPr>
      </p:pic>
      <p:pic>
        <p:nvPicPr>
          <p:cNvPr id="169" name="Picture 24" descr="Picture 24"/>
          <p:cNvPicPr>
            <a:picLocks noChangeAspect="1"/>
          </p:cNvPicPr>
          <p:nvPr/>
        </p:nvPicPr>
        <p:blipFill>
          <a:blip r:embed="rId7">
            <a:extLst/>
          </a:blip>
          <a:stretch>
            <a:fillRect/>
          </a:stretch>
        </p:blipFill>
        <p:spPr>
          <a:xfrm>
            <a:off x="1228019" y="1240577"/>
            <a:ext cx="927738" cy="1223974"/>
          </a:xfrm>
          <a:prstGeom prst="rect">
            <a:avLst/>
          </a:prstGeom>
          <a:ln w="12700">
            <a:miter lim="400000"/>
          </a:ln>
        </p:spPr>
      </p:pic>
      <p:pic>
        <p:nvPicPr>
          <p:cNvPr id="170" name="Picture 8" descr="Picture 8"/>
          <p:cNvPicPr>
            <a:picLocks noChangeAspect="1"/>
          </p:cNvPicPr>
          <p:nvPr/>
        </p:nvPicPr>
        <p:blipFill>
          <a:blip r:embed="rId8">
            <a:extLst/>
          </a:blip>
          <a:stretch>
            <a:fillRect/>
          </a:stretch>
        </p:blipFill>
        <p:spPr>
          <a:xfrm>
            <a:off x="8010877" y="2746695"/>
            <a:ext cx="1038438" cy="1020578"/>
          </a:xfrm>
          <a:prstGeom prst="rect">
            <a:avLst/>
          </a:prstGeom>
          <a:ln w="12700">
            <a:miter lim="400000"/>
          </a:ln>
        </p:spPr>
      </p:pic>
      <p:pic>
        <p:nvPicPr>
          <p:cNvPr id="171" name="Picture 26" descr="Picture 26"/>
          <p:cNvPicPr>
            <a:picLocks noChangeAspect="1"/>
          </p:cNvPicPr>
          <p:nvPr/>
        </p:nvPicPr>
        <p:blipFill>
          <a:blip r:embed="rId9">
            <a:extLst/>
          </a:blip>
          <a:stretch>
            <a:fillRect/>
          </a:stretch>
        </p:blipFill>
        <p:spPr>
          <a:xfrm>
            <a:off x="1183220" y="2741060"/>
            <a:ext cx="1152545" cy="1061588"/>
          </a:xfrm>
          <a:prstGeom prst="rect">
            <a:avLst/>
          </a:prstGeom>
          <a:ln w="12700">
            <a:miter lim="400000"/>
          </a:ln>
        </p:spPr>
      </p:pic>
      <p:pic>
        <p:nvPicPr>
          <p:cNvPr id="172" name="Picture 28" descr="Picture 28"/>
          <p:cNvPicPr>
            <a:picLocks noChangeAspect="1"/>
          </p:cNvPicPr>
          <p:nvPr/>
        </p:nvPicPr>
        <p:blipFill>
          <a:blip r:embed="rId10">
            <a:extLst/>
          </a:blip>
          <a:stretch>
            <a:fillRect/>
          </a:stretch>
        </p:blipFill>
        <p:spPr>
          <a:xfrm>
            <a:off x="7949609" y="1190846"/>
            <a:ext cx="1086295" cy="1086294"/>
          </a:xfrm>
          <a:prstGeom prst="rect">
            <a:avLst/>
          </a:prstGeom>
          <a:ln w="12700">
            <a:miter lim="400000"/>
          </a:ln>
        </p:spPr>
      </p:pic>
      <p:pic>
        <p:nvPicPr>
          <p:cNvPr id="173" name="obozinski_photo_EPFL.jpg" descr="obozinski_photo_EPFL.jpg"/>
          <p:cNvPicPr>
            <a:picLocks noChangeAspect="1"/>
          </p:cNvPicPr>
          <p:nvPr/>
        </p:nvPicPr>
        <p:blipFill>
          <a:blip r:embed="rId11">
            <a:extLst/>
          </a:blip>
          <a:stretch>
            <a:fillRect/>
          </a:stretch>
        </p:blipFill>
        <p:spPr>
          <a:xfrm>
            <a:off x="4415521" y="1274342"/>
            <a:ext cx="870053" cy="115644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Picture Placeholder 3" descr="Picture Placeholder 3"/>
          <p:cNvPicPr>
            <a:picLocks noChangeAspect="1"/>
          </p:cNvPicPr>
          <p:nvPr/>
        </p:nvPicPr>
        <p:blipFill>
          <a:blip r:embed="rId2">
            <a:extLst/>
          </a:blip>
          <a:stretch>
            <a:fillRect/>
          </a:stretch>
        </p:blipFill>
        <p:spPr>
          <a:xfrm>
            <a:off x="0" y="0"/>
            <a:ext cx="12192000" cy="6297613"/>
          </a:xfrm>
          <a:prstGeom prst="rect">
            <a:avLst/>
          </a:prstGeom>
          <a:ln w="12700">
            <a:miter lim="400000"/>
          </a:ln>
        </p:spPr>
      </p:pic>
      <p:sp>
        <p:nvSpPr>
          <p:cNvPr id="176" name="Rectangle 9"/>
          <p:cNvSpPr/>
          <p:nvPr/>
        </p:nvSpPr>
        <p:spPr>
          <a:xfrm>
            <a:off x="1587" y="0"/>
            <a:ext cx="12188826" cy="6312524"/>
          </a:xfrm>
          <a:prstGeom prst="rect">
            <a:avLst/>
          </a:prstGeom>
          <a:gradFill>
            <a:gsLst>
              <a:gs pos="0">
                <a:srgbClr val="002452">
                  <a:alpha val="50000"/>
                </a:srgbClr>
              </a:gs>
              <a:gs pos="96000">
                <a:srgbClr val="002452">
                  <a:alpha val="76000"/>
                </a:srgbClr>
              </a:gs>
            </a:gsLst>
            <a:lin ang="3600000"/>
          </a:gradFill>
          <a:ln w="12700">
            <a:miter lim="400000"/>
          </a:ln>
        </p:spPr>
        <p:txBody>
          <a:bodyPr lIns="45719" rIns="45719" anchor="ctr"/>
          <a:lstStyle/>
          <a:p>
            <a:pPr algn="ctr">
              <a:defRPr sz="900">
                <a:solidFill>
                  <a:srgbClr val="FFFFFF"/>
                </a:solidFill>
              </a:defRPr>
            </a:pPr>
          </a:p>
        </p:txBody>
      </p:sp>
      <p:sp>
        <p:nvSpPr>
          <p:cNvPr id="177" name="TextBox 11"/>
          <p:cNvSpPr txBox="1"/>
          <p:nvPr/>
        </p:nvSpPr>
        <p:spPr>
          <a:xfrm>
            <a:off x="2346695" y="2648668"/>
            <a:ext cx="7517747" cy="993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5900">
                <a:solidFill>
                  <a:srgbClr val="FFFFFF"/>
                </a:solidFill>
                <a:latin typeface="Lato"/>
                <a:ea typeface="Lato"/>
                <a:cs typeface="Lato"/>
                <a:sym typeface="Lato"/>
              </a:defRPr>
            </a:lvl1pPr>
          </a:lstStyle>
          <a:p>
            <a:pPr/>
            <a:r>
              <a:t>An overview of our lab</a:t>
            </a:r>
          </a:p>
        </p:txBody>
      </p:sp>
      <p:grpSp>
        <p:nvGrpSpPr>
          <p:cNvPr id="180" name="Group 13"/>
          <p:cNvGrpSpPr/>
          <p:nvPr/>
        </p:nvGrpSpPr>
        <p:grpSpPr>
          <a:xfrm>
            <a:off x="3803029" y="2096429"/>
            <a:ext cx="4617729" cy="2458844"/>
            <a:chOff x="0" y="0"/>
            <a:chExt cx="4617727" cy="2458843"/>
          </a:xfrm>
        </p:grpSpPr>
        <p:sp>
          <p:nvSpPr>
            <p:cNvPr id="178" name="Straight Connector 15"/>
            <p:cNvSpPr/>
            <p:nvPr/>
          </p:nvSpPr>
          <p:spPr>
            <a:xfrm>
              <a:off x="0" y="2458843"/>
              <a:ext cx="4617728" cy="1"/>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pPr/>
            </a:p>
          </p:txBody>
        </p:sp>
        <p:sp>
          <p:nvSpPr>
            <p:cNvPr id="179" name="Straight Connector 16"/>
            <p:cNvSpPr/>
            <p:nvPr/>
          </p:nvSpPr>
          <p:spPr>
            <a:xfrm>
              <a:off x="0" y="0"/>
              <a:ext cx="4617728" cy="1"/>
            </a:xfrm>
            <a:prstGeom prst="line">
              <a:avLst/>
            </a:prstGeom>
            <a:noFill/>
            <a:ln w="38100" cap="flat">
              <a:solidFill>
                <a:srgbClr val="FFFFFF"/>
              </a:solidFill>
              <a:prstDash val="solid"/>
              <a:miter lim="800000"/>
            </a:ln>
            <a:effectLst/>
          </p:spPr>
          <p:txBody>
            <a:bodyPr wrap="square" lIns="45719" tIns="45719" rIns="45719" bIns="45719" numCol="1" anchor="t">
              <a:noAutofit/>
            </a:bodyPr>
            <a:lstStyle/>
            <a:p>
              <a:pPr/>
            </a:p>
          </p:txBody>
        </p:sp>
      </p:grpSp>
      <p:sp>
        <p:nvSpPr>
          <p:cNvPr id="181" name="TextBox 7"/>
          <p:cNvSpPr txBox="1"/>
          <p:nvPr/>
        </p:nvSpPr>
        <p:spPr>
          <a:xfrm>
            <a:off x="-65554" y="6312523"/>
            <a:ext cx="3702160"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2800">
                <a:solidFill>
                  <a:srgbClr val="FFFFFF"/>
                </a:solidFill>
              </a:defRPr>
            </a:pPr>
            <a:r>
              <a:t>Spring 2020 - </a:t>
            </a:r>
            <a:r>
              <a:rPr b="1"/>
              <a:t>week #1</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 name="TextBox 69"/>
          <p:cNvSpPr txBox="1"/>
          <p:nvPr/>
        </p:nvSpPr>
        <p:spPr>
          <a:xfrm>
            <a:off x="2361923" y="1463538"/>
            <a:ext cx="1368982"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Eric Bouillet</a:t>
            </a:r>
          </a:p>
          <a:p>
            <a:pPr>
              <a:defRPr sz="1600"/>
            </a:pPr>
            <a:r>
              <a:t>Most modules</a:t>
            </a:r>
          </a:p>
        </p:txBody>
      </p:sp>
      <p:sp>
        <p:nvSpPr>
          <p:cNvPr id="51" name="TextBox 70"/>
          <p:cNvSpPr txBox="1"/>
          <p:nvPr/>
        </p:nvSpPr>
        <p:spPr>
          <a:xfrm>
            <a:off x="2347419" y="4090480"/>
            <a:ext cx="1704341" cy="81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Pamela Delgado</a:t>
            </a:r>
          </a:p>
          <a:p>
            <a:pPr>
              <a:defRPr sz="1600"/>
            </a:pPr>
            <a:r>
              <a:t>Module 3</a:t>
            </a:r>
          </a:p>
          <a:p>
            <a:pPr>
              <a:defRPr sz="1600"/>
            </a:pPr>
            <a:r>
              <a:t>Weeks 1, 7, 8 &amp; 9</a:t>
            </a:r>
          </a:p>
        </p:txBody>
      </p:sp>
      <p:sp>
        <p:nvSpPr>
          <p:cNvPr id="52" name="TextBox 72"/>
          <p:cNvSpPr txBox="1"/>
          <p:nvPr/>
        </p:nvSpPr>
        <p:spPr>
          <a:xfrm>
            <a:off x="2406098" y="2839331"/>
            <a:ext cx="1752462" cy="81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Christine Choirat</a:t>
            </a:r>
          </a:p>
          <a:p>
            <a:pPr>
              <a:defRPr sz="1600"/>
            </a:pPr>
            <a:r>
              <a:t>Module 1</a:t>
            </a:r>
          </a:p>
          <a:p>
            <a:pPr>
              <a:defRPr sz="1600"/>
            </a:pPr>
            <a:r>
              <a:t>Weeks 2-3</a:t>
            </a:r>
          </a:p>
        </p:txBody>
      </p:sp>
      <p:sp>
        <p:nvSpPr>
          <p:cNvPr id="53" name="TextBox 73"/>
          <p:cNvSpPr txBox="1"/>
          <p:nvPr/>
        </p:nvSpPr>
        <p:spPr>
          <a:xfrm>
            <a:off x="9227292" y="3163691"/>
            <a:ext cx="1888987"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Olivier Verscheure</a:t>
            </a:r>
          </a:p>
          <a:p>
            <a:pPr>
              <a:defRPr sz="1600"/>
            </a:pPr>
            <a:r>
              <a:t>Most modules</a:t>
            </a:r>
          </a:p>
        </p:txBody>
      </p:sp>
      <p:sp>
        <p:nvSpPr>
          <p:cNvPr id="54" name="TextBox 76"/>
          <p:cNvSpPr txBox="1"/>
          <p:nvPr/>
        </p:nvSpPr>
        <p:spPr>
          <a:xfrm>
            <a:off x="5428239" y="2709279"/>
            <a:ext cx="1402716" cy="1056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Sofiane Sarni</a:t>
            </a:r>
          </a:p>
          <a:p>
            <a:pPr>
              <a:defRPr sz="1600"/>
            </a:pPr>
            <a:r>
              <a:t>Module 4</a:t>
            </a:r>
          </a:p>
          <a:p>
            <a:pPr>
              <a:defRPr sz="1600"/>
            </a:pPr>
            <a:r>
              <a:t>Week 10</a:t>
            </a:r>
          </a:p>
        </p:txBody>
      </p:sp>
      <p:sp>
        <p:nvSpPr>
          <p:cNvPr id="55" name="Rectangle 6"/>
          <p:cNvSpPr txBox="1"/>
          <p:nvPr/>
        </p:nvSpPr>
        <p:spPr>
          <a:xfrm>
            <a:off x="9113610" y="1441727"/>
            <a:ext cx="928549"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Tao Sun</a:t>
            </a:r>
          </a:p>
          <a:p>
            <a:pPr>
              <a:defRPr sz="1600"/>
            </a:pPr>
            <a:r>
              <a:t>Assistant</a:t>
            </a:r>
          </a:p>
        </p:txBody>
      </p:sp>
      <p:sp>
        <p:nvSpPr>
          <p:cNvPr id="56" name="TextBox 32"/>
          <p:cNvSpPr txBox="1"/>
          <p:nvPr/>
        </p:nvSpPr>
        <p:spPr>
          <a:xfrm>
            <a:off x="5513130" y="1441728"/>
            <a:ext cx="1776185"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pPr>
            <a:r>
              <a:t>Guillaume Obozinski</a:t>
            </a:r>
          </a:p>
          <a:p>
            <a:pPr>
              <a:defRPr sz="1600"/>
            </a:pPr>
            <a:r>
              <a:t>Modules 1 &amp; 5</a:t>
            </a:r>
          </a:p>
          <a:p>
            <a:pPr>
              <a:defRPr sz="1600"/>
            </a:pPr>
            <a:r>
              <a:t>Weeks 4, 12-13</a:t>
            </a:r>
          </a:p>
        </p:txBody>
      </p:sp>
      <p:sp>
        <p:nvSpPr>
          <p:cNvPr id="57" name="Rectangle 37"/>
          <p:cNvSpPr txBox="1"/>
          <p:nvPr/>
        </p:nvSpPr>
        <p:spPr>
          <a:xfrm>
            <a:off x="5451107" y="4192306"/>
            <a:ext cx="2259564" cy="81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pPr>
            <a:r>
              <a:t>John Stephan</a:t>
            </a:r>
          </a:p>
          <a:p>
            <a:pPr>
              <a:defRPr sz="1600"/>
            </a:pPr>
            <a:r>
              <a:t>Teaching Assistant</a:t>
            </a:r>
          </a:p>
          <a:p>
            <a:pPr>
              <a:defRPr sz="1600"/>
            </a:pPr>
            <a:r>
              <a:t>EDOC-IC</a:t>
            </a:r>
          </a:p>
        </p:txBody>
      </p:sp>
      <p:sp>
        <p:nvSpPr>
          <p:cNvPr id="58" name="TextBox 39"/>
          <p:cNvSpPr txBox="1"/>
          <p:nvPr/>
        </p:nvSpPr>
        <p:spPr>
          <a:xfrm>
            <a:off x="9189670" y="4632112"/>
            <a:ext cx="1787288" cy="81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600"/>
            </a:pPr>
            <a:r>
              <a:t>Haoqian Zhang</a:t>
            </a:r>
          </a:p>
          <a:p>
            <a:pPr>
              <a:defRPr sz="1600"/>
            </a:pPr>
            <a:r>
              <a:t>Teaching Assistant</a:t>
            </a:r>
          </a:p>
          <a:p>
            <a:pPr>
              <a:defRPr sz="1600"/>
            </a:pPr>
            <a:r>
              <a:t>EDOC-IC</a:t>
            </a:r>
          </a:p>
        </p:txBody>
      </p:sp>
      <p:sp>
        <p:nvSpPr>
          <p:cNvPr id="59" name="TextBox 43"/>
          <p:cNvSpPr txBox="1"/>
          <p:nvPr/>
        </p:nvSpPr>
        <p:spPr>
          <a:xfrm>
            <a:off x="3554968" y="180548"/>
            <a:ext cx="5082107"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Introducing the team</a:t>
            </a:r>
          </a:p>
        </p:txBody>
      </p:sp>
      <p:sp>
        <p:nvSpPr>
          <p:cNvPr id="60" name="Rectangle 44"/>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pic>
        <p:nvPicPr>
          <p:cNvPr id="61" name="Picture 2" descr="Picture 2"/>
          <p:cNvPicPr>
            <a:picLocks noChangeAspect="1"/>
          </p:cNvPicPr>
          <p:nvPr/>
        </p:nvPicPr>
        <p:blipFill>
          <a:blip r:embed="rId2">
            <a:extLst/>
          </a:blip>
          <a:stretch>
            <a:fillRect/>
          </a:stretch>
        </p:blipFill>
        <p:spPr>
          <a:xfrm>
            <a:off x="1254640" y="4024424"/>
            <a:ext cx="1042877" cy="927002"/>
          </a:xfrm>
          <a:prstGeom prst="rect">
            <a:avLst/>
          </a:prstGeom>
          <a:ln w="12700">
            <a:miter lim="400000"/>
          </a:ln>
        </p:spPr>
      </p:pic>
      <p:pic>
        <p:nvPicPr>
          <p:cNvPr id="62" name="Picture 2" descr="Picture 2"/>
          <p:cNvPicPr>
            <a:picLocks noChangeAspect="1"/>
          </p:cNvPicPr>
          <p:nvPr/>
        </p:nvPicPr>
        <p:blipFill>
          <a:blip r:embed="rId3">
            <a:extLst/>
          </a:blip>
          <a:stretch>
            <a:fillRect/>
          </a:stretch>
        </p:blipFill>
        <p:spPr>
          <a:xfrm>
            <a:off x="7995681" y="4329222"/>
            <a:ext cx="1063259" cy="1063259"/>
          </a:xfrm>
          <a:prstGeom prst="rect">
            <a:avLst/>
          </a:prstGeom>
          <a:ln w="12700">
            <a:miter lim="400000"/>
          </a:ln>
        </p:spPr>
      </p:pic>
      <p:pic>
        <p:nvPicPr>
          <p:cNvPr id="63" name="Picture 4" descr="Picture 4"/>
          <p:cNvPicPr>
            <a:picLocks noChangeAspect="1"/>
          </p:cNvPicPr>
          <p:nvPr/>
        </p:nvPicPr>
        <p:blipFill>
          <a:blip r:embed="rId4">
            <a:extLst/>
          </a:blip>
          <a:stretch>
            <a:fillRect/>
          </a:stretch>
        </p:blipFill>
        <p:spPr>
          <a:xfrm>
            <a:off x="4380614" y="4110330"/>
            <a:ext cx="939867" cy="1248480"/>
          </a:xfrm>
          <a:prstGeom prst="rect">
            <a:avLst/>
          </a:prstGeom>
          <a:ln w="12700">
            <a:miter lim="400000"/>
          </a:ln>
        </p:spPr>
      </p:pic>
      <p:sp>
        <p:nvSpPr>
          <p:cNvPr id="64" name="Rectangle 29"/>
          <p:cNvSpPr txBox="1"/>
          <p:nvPr/>
        </p:nvSpPr>
        <p:spPr>
          <a:xfrm>
            <a:off x="2430871" y="5365431"/>
            <a:ext cx="2259564" cy="81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pPr>
            <a:r>
              <a:t>Kayaalp Mert</a:t>
            </a:r>
          </a:p>
          <a:p>
            <a:pPr>
              <a:defRPr sz="1600"/>
            </a:pPr>
            <a:r>
              <a:t>Teaching Assistant</a:t>
            </a:r>
          </a:p>
          <a:p>
            <a:pPr>
              <a:defRPr sz="1600"/>
            </a:pPr>
            <a:r>
              <a:t>EDOC-IC</a:t>
            </a:r>
          </a:p>
        </p:txBody>
      </p:sp>
      <p:pic>
        <p:nvPicPr>
          <p:cNvPr id="65" name="Picture 9" descr="Picture 9"/>
          <p:cNvPicPr>
            <a:picLocks noChangeAspect="1"/>
          </p:cNvPicPr>
          <p:nvPr/>
        </p:nvPicPr>
        <p:blipFill>
          <a:blip r:embed="rId5">
            <a:extLst/>
          </a:blip>
          <a:stretch>
            <a:fillRect/>
          </a:stretch>
        </p:blipFill>
        <p:spPr>
          <a:xfrm>
            <a:off x="1195275" y="5135076"/>
            <a:ext cx="1160574" cy="1156444"/>
          </a:xfrm>
          <a:prstGeom prst="rect">
            <a:avLst/>
          </a:prstGeom>
          <a:ln w="12700">
            <a:miter lim="400000"/>
          </a:ln>
        </p:spPr>
      </p:pic>
      <p:pic>
        <p:nvPicPr>
          <p:cNvPr id="66" name="Picture 23" descr="Picture 23"/>
          <p:cNvPicPr>
            <a:picLocks noChangeAspect="1"/>
          </p:cNvPicPr>
          <p:nvPr/>
        </p:nvPicPr>
        <p:blipFill>
          <a:blip r:embed="rId6">
            <a:extLst/>
          </a:blip>
          <a:stretch>
            <a:fillRect/>
          </a:stretch>
        </p:blipFill>
        <p:spPr>
          <a:xfrm>
            <a:off x="4389146" y="2601950"/>
            <a:ext cx="927738" cy="1294193"/>
          </a:xfrm>
          <a:prstGeom prst="rect">
            <a:avLst/>
          </a:prstGeom>
          <a:ln w="12700">
            <a:miter lim="400000"/>
          </a:ln>
        </p:spPr>
      </p:pic>
      <p:pic>
        <p:nvPicPr>
          <p:cNvPr id="67" name="Picture 24" descr="Picture 24"/>
          <p:cNvPicPr>
            <a:picLocks noChangeAspect="1"/>
          </p:cNvPicPr>
          <p:nvPr/>
        </p:nvPicPr>
        <p:blipFill>
          <a:blip r:embed="rId7">
            <a:extLst/>
          </a:blip>
          <a:stretch>
            <a:fillRect/>
          </a:stretch>
        </p:blipFill>
        <p:spPr>
          <a:xfrm>
            <a:off x="1228019" y="1240577"/>
            <a:ext cx="927738" cy="1223974"/>
          </a:xfrm>
          <a:prstGeom prst="rect">
            <a:avLst/>
          </a:prstGeom>
          <a:ln w="12700">
            <a:miter lim="400000"/>
          </a:ln>
        </p:spPr>
      </p:pic>
      <p:pic>
        <p:nvPicPr>
          <p:cNvPr id="68" name="Picture 8" descr="Picture 8"/>
          <p:cNvPicPr>
            <a:picLocks noChangeAspect="1"/>
          </p:cNvPicPr>
          <p:nvPr/>
        </p:nvPicPr>
        <p:blipFill>
          <a:blip r:embed="rId8">
            <a:extLst/>
          </a:blip>
          <a:stretch>
            <a:fillRect/>
          </a:stretch>
        </p:blipFill>
        <p:spPr>
          <a:xfrm>
            <a:off x="8010877" y="2746695"/>
            <a:ext cx="1038438" cy="1020578"/>
          </a:xfrm>
          <a:prstGeom prst="rect">
            <a:avLst/>
          </a:prstGeom>
          <a:ln w="12700">
            <a:miter lim="400000"/>
          </a:ln>
        </p:spPr>
      </p:pic>
      <p:pic>
        <p:nvPicPr>
          <p:cNvPr id="69" name="Picture 26" descr="Picture 26"/>
          <p:cNvPicPr>
            <a:picLocks noChangeAspect="1"/>
          </p:cNvPicPr>
          <p:nvPr/>
        </p:nvPicPr>
        <p:blipFill>
          <a:blip r:embed="rId9">
            <a:extLst/>
          </a:blip>
          <a:stretch>
            <a:fillRect/>
          </a:stretch>
        </p:blipFill>
        <p:spPr>
          <a:xfrm>
            <a:off x="1183220" y="2741060"/>
            <a:ext cx="1152545" cy="1061588"/>
          </a:xfrm>
          <a:prstGeom prst="rect">
            <a:avLst/>
          </a:prstGeom>
          <a:ln w="12700">
            <a:miter lim="400000"/>
          </a:ln>
        </p:spPr>
      </p:pic>
      <p:pic>
        <p:nvPicPr>
          <p:cNvPr id="70" name="Picture 28" descr="Picture 28"/>
          <p:cNvPicPr>
            <a:picLocks noChangeAspect="1"/>
          </p:cNvPicPr>
          <p:nvPr/>
        </p:nvPicPr>
        <p:blipFill>
          <a:blip r:embed="rId10">
            <a:extLst/>
          </a:blip>
          <a:stretch>
            <a:fillRect/>
          </a:stretch>
        </p:blipFill>
        <p:spPr>
          <a:xfrm>
            <a:off x="7949609" y="1190846"/>
            <a:ext cx="1086295" cy="1086294"/>
          </a:xfrm>
          <a:prstGeom prst="rect">
            <a:avLst/>
          </a:prstGeom>
          <a:ln w="12700">
            <a:miter lim="400000"/>
          </a:ln>
        </p:spPr>
      </p:pic>
      <p:pic>
        <p:nvPicPr>
          <p:cNvPr id="71" name="obozinski_photo_EPFL.jpg" descr="obozinski_photo_EPFL.jpg"/>
          <p:cNvPicPr>
            <a:picLocks noChangeAspect="1"/>
          </p:cNvPicPr>
          <p:nvPr/>
        </p:nvPicPr>
        <p:blipFill>
          <a:blip r:embed="rId11">
            <a:extLst/>
          </a:blip>
          <a:stretch>
            <a:fillRect/>
          </a:stretch>
        </p:blipFill>
        <p:spPr>
          <a:xfrm>
            <a:off x="4415521" y="1274342"/>
            <a:ext cx="870053" cy="1156444"/>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Content Placeholder 1"/>
          <p:cNvSpPr txBox="1"/>
          <p:nvPr>
            <p:ph type="body" idx="4294967295"/>
          </p:nvPr>
        </p:nvSpPr>
        <p:spPr>
          <a:xfrm>
            <a:off x="620712" y="939800"/>
            <a:ext cx="10971169" cy="4604845"/>
          </a:xfrm>
          <a:prstGeom prst="rect">
            <a:avLst/>
          </a:prstGeom>
        </p:spPr>
        <p:txBody>
          <a:bodyPr/>
          <a:lstStyle/>
          <a:p>
            <a:pPr marL="438911" indent="-438911" defTabSz="877648">
              <a:spcBef>
                <a:spcPts val="900"/>
              </a:spcBef>
              <a:buFontTx/>
              <a:buAutoNum type="arabicPeriod" startAt="1"/>
              <a:defRPr sz="3072"/>
            </a:pPr>
            <a:r>
              <a:t>Crash-course in Python for data scientists (</a:t>
            </a:r>
            <a:r>
              <a:rPr b="1"/>
              <a:t>2 weeks</a:t>
            </a:r>
            <a:r>
              <a:t>)</a:t>
            </a:r>
          </a:p>
          <a:p>
            <a:pPr marL="438911" indent="-438911" defTabSz="877648">
              <a:spcBef>
                <a:spcPts val="900"/>
              </a:spcBef>
              <a:buFontTx/>
              <a:buAutoNum type="arabicPeriod" startAt="1"/>
              <a:defRPr sz="3072"/>
            </a:pPr>
            <a:r>
              <a:t>Distributed computing with a Hadoop Distribution (</a:t>
            </a:r>
            <a:r>
              <a:rPr b="1"/>
              <a:t>3 weeks</a:t>
            </a:r>
            <a:r>
              <a:t>)</a:t>
            </a:r>
          </a:p>
          <a:p>
            <a:pPr marL="438911" indent="-438911" defTabSz="877648">
              <a:spcBef>
                <a:spcPts val="900"/>
              </a:spcBef>
              <a:buFontTx/>
              <a:buAutoNum type="arabicPeriod" startAt="1"/>
              <a:defRPr sz="3072"/>
            </a:pPr>
            <a:r>
              <a:t>Distributed machine learning with Apache Spark (</a:t>
            </a:r>
            <a:r>
              <a:rPr b="1"/>
              <a:t>3 weeks</a:t>
            </a:r>
            <a:r>
              <a:t>)</a:t>
            </a:r>
          </a:p>
          <a:p>
            <a:pPr marL="438911" indent="-438911" defTabSz="877648">
              <a:spcBef>
                <a:spcPts val="900"/>
              </a:spcBef>
              <a:buFontTx/>
              <a:buAutoNum type="arabicPeriod" startAt="1"/>
              <a:defRPr sz="3072"/>
            </a:pPr>
            <a:r>
              <a:t>Real-time data acquisition and processing (</a:t>
            </a:r>
            <a:r>
              <a:rPr b="1"/>
              <a:t>2 weeks</a:t>
            </a:r>
            <a:r>
              <a:t>)</a:t>
            </a:r>
          </a:p>
          <a:p>
            <a:pPr marL="0" indent="0" defTabSz="877648">
              <a:spcBef>
                <a:spcPts val="900"/>
              </a:spcBef>
              <a:buSzTx/>
              <a:buNone/>
              <a:defRPr sz="3072"/>
            </a:pPr>
          </a:p>
          <a:p>
            <a:pPr marL="219412" indent="-219412" defTabSz="877648">
              <a:spcBef>
                <a:spcPts val="900"/>
              </a:spcBef>
              <a:defRPr sz="2688"/>
            </a:pPr>
            <a:r>
              <a:t>Data science as a journey!</a:t>
            </a:r>
          </a:p>
          <a:p>
            <a:pPr marL="219412" indent="-219412" defTabSz="877648">
              <a:spcBef>
                <a:spcPts val="900"/>
              </a:spcBef>
              <a:defRPr sz="2688"/>
            </a:pPr>
            <a:r>
              <a:t>Very hands-on and practical</a:t>
            </a:r>
          </a:p>
          <a:p>
            <a:pPr marL="219412" indent="-219412" defTabSz="877648">
              <a:spcBef>
                <a:spcPts val="900"/>
              </a:spcBef>
              <a:defRPr sz="2688"/>
            </a:pPr>
            <a:r>
              <a:t>3+ instructors for every lab</a:t>
            </a:r>
          </a:p>
        </p:txBody>
      </p:sp>
      <p:grpSp>
        <p:nvGrpSpPr>
          <p:cNvPr id="186" name="Group 13"/>
          <p:cNvGrpSpPr/>
          <p:nvPr/>
        </p:nvGrpSpPr>
        <p:grpSpPr>
          <a:xfrm>
            <a:off x="25927206" y="4735484"/>
            <a:ext cx="7200923" cy="4399760"/>
            <a:chOff x="0" y="0"/>
            <a:chExt cx="7200922" cy="4399758"/>
          </a:xfrm>
        </p:grpSpPr>
        <p:sp>
          <p:nvSpPr>
            <p:cNvPr id="184" name="TextBox 14"/>
            <p:cNvSpPr txBox="1"/>
            <p:nvPr/>
          </p:nvSpPr>
          <p:spPr>
            <a:xfrm rot="16200000">
              <a:off x="5478400" y="1926041"/>
              <a:ext cx="317580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200"/>
              </a:lvl1pPr>
            </a:lstStyle>
            <a:p>
              <a:pPr/>
              <a:r>
                <a:t>credit: oxford creativity, https://www.triz.co.uk/</a:t>
              </a:r>
            </a:p>
          </p:txBody>
        </p:sp>
        <p:pic>
          <p:nvPicPr>
            <p:cNvPr id="185" name="Picture 15" descr="Picture 15"/>
            <p:cNvPicPr>
              <a:picLocks noChangeAspect="1"/>
            </p:cNvPicPr>
            <p:nvPr/>
          </p:nvPicPr>
          <p:blipFill>
            <a:blip r:embed="rId2">
              <a:extLst/>
            </a:blip>
            <a:stretch>
              <a:fillRect/>
            </a:stretch>
          </p:blipFill>
          <p:spPr>
            <a:xfrm>
              <a:off x="0" y="0"/>
              <a:ext cx="6878204" cy="4399759"/>
            </a:xfrm>
            <a:prstGeom prst="rect">
              <a:avLst/>
            </a:prstGeom>
            <a:ln w="12700" cap="flat">
              <a:noFill/>
              <a:miter lim="400000"/>
            </a:ln>
            <a:effectLst/>
          </p:spPr>
        </p:pic>
      </p:grpSp>
      <p:sp>
        <p:nvSpPr>
          <p:cNvPr id="187" name="TextBox 6"/>
          <p:cNvSpPr txBox="1"/>
          <p:nvPr/>
        </p:nvSpPr>
        <p:spPr>
          <a:xfrm>
            <a:off x="3052702" y="180548"/>
            <a:ext cx="6086696"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4+1 Modules in 14 weeks</a:t>
            </a:r>
          </a:p>
        </p:txBody>
      </p:sp>
      <p:sp>
        <p:nvSpPr>
          <p:cNvPr id="188" name="Rectangle 7"/>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
        <p:nvSpPr>
          <p:cNvPr id="189" name="Straight Arrow Connector 4"/>
          <p:cNvSpPr/>
          <p:nvPr/>
        </p:nvSpPr>
        <p:spPr>
          <a:xfrm flipH="1">
            <a:off x="746234" y="1408386"/>
            <a:ext cx="1" cy="2439715"/>
          </a:xfrm>
          <a:prstGeom prst="line">
            <a:avLst/>
          </a:prstGeom>
          <a:ln w="28575">
            <a:solidFill>
              <a:srgbClr val="FF0000"/>
            </a:solidFill>
            <a:prstDash val="dash"/>
            <a:miter/>
            <a:tailEnd type="triangle"/>
          </a:ln>
        </p:spPr>
        <p:txBody>
          <a:bodyPr lIns="45719" rIns="45719"/>
          <a:lstStyle/>
          <a:p>
            <a:pPr/>
          </a:p>
        </p:txBody>
      </p:sp>
      <p:sp>
        <p:nvSpPr>
          <p:cNvPr id="190" name="Rectangle 9"/>
          <p:cNvSpPr txBox="1"/>
          <p:nvPr/>
        </p:nvSpPr>
        <p:spPr>
          <a:xfrm rot="16200000">
            <a:off x="-1136045" y="2231718"/>
            <a:ext cx="322134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Final project (</a:t>
            </a:r>
            <a:r>
              <a:rPr b="1"/>
              <a:t>3 weeks</a:t>
            </a:r>
            <a:r>
              <a:t>)</a:t>
            </a:r>
          </a:p>
        </p:txBody>
      </p:sp>
      <p:sp>
        <p:nvSpPr>
          <p:cNvPr id="191" name="Texte"/>
          <p:cNvSpPr txBox="1"/>
          <p:nvPr/>
        </p:nvSpPr>
        <p:spPr>
          <a:xfrm>
            <a:off x="5770737" y="3243579"/>
            <a:ext cx="650526" cy="370841"/>
          </a:xfrm>
          <a:prstGeom prst="rect">
            <a:avLst/>
          </a:prstGeom>
          <a:ln w="12700">
            <a:miter lim="400000"/>
          </a:ln>
        </p:spPr>
        <p:txBody>
          <a:bodyPr wrap="none" lIns="45719" rIns="45719">
            <a:spAutoFit/>
          </a:bodyPr>
          <a:lstStyle/>
          <a:p>
            <a:pPr/>
          </a:p>
        </p:txBody>
      </p:sp>
      <p:sp>
        <p:nvSpPr>
          <p:cNvPr id="192" name="Course webpage: http://epfl-dsplab2020.github.io"/>
          <p:cNvSpPr txBox="1"/>
          <p:nvPr/>
        </p:nvSpPr>
        <p:spPr>
          <a:xfrm>
            <a:off x="2672535" y="5627027"/>
            <a:ext cx="9237574"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300">
                <a:solidFill>
                  <a:srgbClr val="000000"/>
                </a:solidFill>
                <a:latin typeface="+mj-lt"/>
                <a:ea typeface="+mj-ea"/>
                <a:cs typeface="+mj-cs"/>
                <a:sym typeface="Helvetica"/>
              </a:defRPr>
            </a:lvl1pPr>
          </a:lstStyle>
          <a:p>
            <a:pPr/>
            <a:r>
              <a:t>Course webpage: http://epfl-dsplab2020.github.io</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he labs using Renku"/>
          <p:cNvSpPr txBox="1"/>
          <p:nvPr/>
        </p:nvSpPr>
        <p:spPr>
          <a:xfrm>
            <a:off x="3418849" y="271779"/>
            <a:ext cx="5354302"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4000">
                <a:latin typeface="Lato"/>
                <a:ea typeface="Lato"/>
                <a:cs typeface="Lato"/>
                <a:sym typeface="Lato"/>
              </a:defRPr>
            </a:lvl1pPr>
          </a:lstStyle>
          <a:p>
            <a:pPr/>
            <a:r>
              <a:t>The labs using Renku</a:t>
            </a:r>
          </a:p>
        </p:txBody>
      </p:sp>
      <p:sp>
        <p:nvSpPr>
          <p:cNvPr id="195" name="Rectangle 7"/>
          <p:cNvSpPr/>
          <p:nvPr/>
        </p:nvSpPr>
        <p:spPr>
          <a:xfrm>
            <a:off x="5552937" y="1029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
        <p:nvSpPr>
          <p:cNvPr id="196" name="Renku is a form of Japanese collective poetry…"/>
          <p:cNvSpPr txBox="1"/>
          <p:nvPr/>
        </p:nvSpPr>
        <p:spPr>
          <a:xfrm>
            <a:off x="3790743" y="1770925"/>
            <a:ext cx="8218747" cy="415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2200"/>
            </a:pPr>
            <a:r>
              <a:t>Renku is a form of Japanese collective poetry</a:t>
            </a:r>
          </a:p>
          <a:p>
            <a:pPr marL="180473" indent="-180473">
              <a:buSzPct val="100000"/>
              <a:buChar char="•"/>
              <a:defRPr sz="2200"/>
            </a:pPr>
            <a:r>
              <a:t>Renku= a platform entirely developed at SDSC (12 senior software and systems engineers)</a:t>
            </a:r>
          </a:p>
          <a:p>
            <a:pPr marL="180473" indent="-180473">
              <a:buSzPct val="100000"/>
              <a:buChar char="•"/>
              <a:defRPr sz="2200"/>
            </a:pPr>
            <a:r>
              <a:t>Goal: reproducible collaborative research in data science</a:t>
            </a:r>
          </a:p>
          <a:p>
            <a:pPr marL="180473" indent="-180473">
              <a:buSzPct val="100000"/>
              <a:buChar char="•"/>
              <a:defRPr sz="2200"/>
            </a:pPr>
            <a:r>
              <a:t>It is version-control solution for your whole data science environment (code, data, execution pipeline) </a:t>
            </a:r>
          </a:p>
          <a:p>
            <a:pPr marL="180473" indent="-180473">
              <a:buSzPct val="100000"/>
              <a:buChar char="•"/>
              <a:defRPr sz="2200"/>
            </a:pPr>
            <a:r>
              <a:t>Environment independent thanks to Dockers</a:t>
            </a:r>
          </a:p>
          <a:p>
            <a:pPr marL="180473" indent="-180473">
              <a:buSzPct val="100000"/>
              <a:buChar char="•"/>
              <a:defRPr sz="2200"/>
            </a:pPr>
            <a:r>
              <a:t>Useful to teach in hands on computer science</a:t>
            </a:r>
          </a:p>
          <a:p>
            <a:pPr marL="180473" indent="-180473">
              <a:buSzPct val="100000"/>
              <a:buChar char="•"/>
              <a:defRPr sz="2200"/>
            </a:pPr>
            <a:r>
              <a:t>It supports open science, traceability and reproducibility of science</a:t>
            </a:r>
          </a:p>
          <a:p>
            <a:pPr>
              <a:defRPr sz="2500"/>
            </a:pPr>
          </a:p>
          <a:p>
            <a:pPr marL="180473" indent="-180473">
              <a:buSzPct val="100000"/>
              <a:buChar char="•"/>
              <a:defRPr sz="2500"/>
            </a:pPr>
            <a:r>
              <a:t>https://datascience.ch/renku/</a:t>
            </a:r>
          </a:p>
        </p:txBody>
      </p:sp>
      <p:pic>
        <p:nvPicPr>
          <p:cNvPr id="197" name="Capture d’écran 2020-02-19 à 09.34.00.png" descr="Capture d’écran 2020-02-19 à 09.34.00.png"/>
          <p:cNvPicPr>
            <a:picLocks noChangeAspect="1"/>
          </p:cNvPicPr>
          <p:nvPr/>
        </p:nvPicPr>
        <p:blipFill>
          <a:blip r:embed="rId2">
            <a:extLst/>
          </a:blip>
          <a:stretch>
            <a:fillRect/>
          </a:stretch>
        </p:blipFill>
        <p:spPr>
          <a:xfrm>
            <a:off x="394841" y="1006921"/>
            <a:ext cx="3124201" cy="1778001"/>
          </a:xfrm>
          <a:prstGeom prst="rect">
            <a:avLst/>
          </a:prstGeom>
          <a:ln w="12700">
            <a:miter lim="400000"/>
          </a:ln>
        </p:spPr>
      </p:pic>
      <p:pic>
        <p:nvPicPr>
          <p:cNvPr id="198" name="Picture 24" descr="Picture 24"/>
          <p:cNvPicPr>
            <a:picLocks noChangeAspect="1"/>
          </p:cNvPicPr>
          <p:nvPr/>
        </p:nvPicPr>
        <p:blipFill>
          <a:blip r:embed="rId3">
            <a:extLst/>
          </a:blip>
          <a:stretch>
            <a:fillRect/>
          </a:stretch>
        </p:blipFill>
        <p:spPr>
          <a:xfrm>
            <a:off x="669219" y="2789977"/>
            <a:ext cx="927738" cy="1223974"/>
          </a:xfrm>
          <a:prstGeom prst="rect">
            <a:avLst/>
          </a:prstGeom>
          <a:ln w="12700">
            <a:miter lim="400000"/>
          </a:ln>
        </p:spPr>
      </p:pic>
      <p:pic>
        <p:nvPicPr>
          <p:cNvPr id="199" name="Picture 12" descr="Picture 12"/>
          <p:cNvPicPr>
            <a:picLocks noChangeAspect="1"/>
          </p:cNvPicPr>
          <p:nvPr/>
        </p:nvPicPr>
        <p:blipFill>
          <a:blip r:embed="rId4">
            <a:extLst/>
          </a:blip>
          <a:stretch>
            <a:fillRect/>
          </a:stretch>
        </p:blipFill>
        <p:spPr>
          <a:xfrm>
            <a:off x="1965652" y="2898038"/>
            <a:ext cx="927738" cy="927738"/>
          </a:xfrm>
          <a:prstGeom prst="rect">
            <a:avLst/>
          </a:prstGeom>
          <a:ln w="12700">
            <a:miter lim="400000"/>
          </a:ln>
        </p:spPr>
      </p:pic>
      <p:sp>
        <p:nvSpPr>
          <p:cNvPr id="200" name="Eric Bouillet"/>
          <p:cNvSpPr txBox="1"/>
          <p:nvPr/>
        </p:nvSpPr>
        <p:spPr>
          <a:xfrm>
            <a:off x="488235" y="4119879"/>
            <a:ext cx="1289705"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600"/>
            </a:lvl1pPr>
          </a:lstStyle>
          <a:p>
            <a:pPr/>
            <a:r>
              <a:t>Eric Bouillet</a:t>
            </a:r>
          </a:p>
        </p:txBody>
      </p:sp>
      <p:sp>
        <p:nvSpPr>
          <p:cNvPr id="201" name="Rok Roskar"/>
          <p:cNvSpPr txBox="1"/>
          <p:nvPr/>
        </p:nvSpPr>
        <p:spPr>
          <a:xfrm>
            <a:off x="1859835" y="4129393"/>
            <a:ext cx="1233448"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600"/>
            </a:lvl1pPr>
          </a:lstStyle>
          <a:p>
            <a:pPr/>
            <a:r>
              <a:t>Rok Roskar</a:t>
            </a:r>
          </a:p>
        </p:txBody>
      </p:sp>
      <p:pic>
        <p:nvPicPr>
          <p:cNvPr id="202" name="Picture 26" descr="Picture 26"/>
          <p:cNvPicPr>
            <a:picLocks noChangeAspect="1"/>
          </p:cNvPicPr>
          <p:nvPr/>
        </p:nvPicPr>
        <p:blipFill>
          <a:blip r:embed="rId5">
            <a:extLst/>
          </a:blip>
          <a:stretch>
            <a:fillRect/>
          </a:stretch>
        </p:blipFill>
        <p:spPr>
          <a:xfrm>
            <a:off x="1919820" y="4671459"/>
            <a:ext cx="1152545" cy="1061588"/>
          </a:xfrm>
          <a:prstGeom prst="rect">
            <a:avLst/>
          </a:prstGeom>
          <a:ln w="12700">
            <a:miter lim="400000"/>
          </a:ln>
        </p:spPr>
      </p:pic>
      <p:sp>
        <p:nvSpPr>
          <p:cNvPr id="203" name="Christine…"/>
          <p:cNvSpPr txBox="1"/>
          <p:nvPr/>
        </p:nvSpPr>
        <p:spPr>
          <a:xfrm>
            <a:off x="1988161" y="5725595"/>
            <a:ext cx="1041262" cy="81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1600"/>
            </a:pPr>
            <a:r>
              <a:t>Christine </a:t>
            </a:r>
          </a:p>
          <a:p>
            <a:pPr algn="ctr">
              <a:defRPr b="1" sz="1600"/>
            </a:pPr>
            <a:r>
              <a:t>Choirat</a:t>
            </a:r>
          </a:p>
        </p:txBody>
      </p:sp>
      <p:pic>
        <p:nvPicPr>
          <p:cNvPr id="204" name="Picture 8" descr="Picture 8"/>
          <p:cNvPicPr>
            <a:picLocks noChangeAspect="1"/>
          </p:cNvPicPr>
          <p:nvPr/>
        </p:nvPicPr>
        <p:blipFill>
          <a:blip r:embed="rId6">
            <a:extLst/>
          </a:blip>
          <a:stretch>
            <a:fillRect/>
          </a:stretch>
        </p:blipFill>
        <p:spPr>
          <a:xfrm>
            <a:off x="588469" y="4691965"/>
            <a:ext cx="1038438" cy="1020578"/>
          </a:xfrm>
          <a:prstGeom prst="rect">
            <a:avLst/>
          </a:prstGeom>
          <a:ln w="12700">
            <a:miter lim="400000"/>
          </a:ln>
        </p:spPr>
      </p:pic>
      <p:sp>
        <p:nvSpPr>
          <p:cNvPr id="205" name="Olivier…"/>
          <p:cNvSpPr txBox="1"/>
          <p:nvPr/>
        </p:nvSpPr>
        <p:spPr>
          <a:xfrm>
            <a:off x="507681" y="5744645"/>
            <a:ext cx="1200013" cy="81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1600"/>
            </a:pPr>
            <a:r>
              <a:t>Olivier </a:t>
            </a:r>
          </a:p>
          <a:p>
            <a:pPr algn="ctr">
              <a:defRPr b="1" sz="1600"/>
            </a:pPr>
            <a:r>
              <a:t>Verscheure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Content Placeholder 1"/>
          <p:cNvSpPr txBox="1"/>
          <p:nvPr>
            <p:ph type="body" idx="4294967295"/>
          </p:nvPr>
        </p:nvSpPr>
        <p:spPr>
          <a:xfrm>
            <a:off x="768689" y="1337277"/>
            <a:ext cx="11304589" cy="4527496"/>
          </a:xfrm>
          <a:prstGeom prst="rect">
            <a:avLst/>
          </a:prstGeom>
        </p:spPr>
        <p:txBody>
          <a:bodyPr/>
          <a:lstStyle/>
          <a:p>
            <a:pPr marL="228554" indent="-228554"/>
            <a:r>
              <a:t>60% continuous assessment during the semester</a:t>
            </a:r>
          </a:p>
          <a:p>
            <a:pPr lvl="1" marL="685662" indent="-228554">
              <a:spcBef>
                <a:spcPts val="500"/>
              </a:spcBef>
              <a:defRPr sz="3200"/>
            </a:pPr>
            <a:r>
              <a:t>One project per module</a:t>
            </a:r>
            <a:endParaRPr sz="2000"/>
          </a:p>
          <a:p>
            <a:pPr lvl="1" marL="685662" indent="-228554">
              <a:spcBef>
                <a:spcPts val="500"/>
              </a:spcBef>
              <a:defRPr sz="3200"/>
            </a:pPr>
            <a:r>
              <a:t>Groups of 4 students</a:t>
            </a:r>
            <a:endParaRPr sz="2000"/>
          </a:p>
          <a:p>
            <a:pPr lvl="1" marL="685662" indent="-228554">
              <a:spcBef>
                <a:spcPts val="500"/>
              </a:spcBef>
              <a:defRPr sz="3200"/>
            </a:pPr>
            <a:r>
              <a:t>Projects graded within 2 weeks</a:t>
            </a:r>
            <a:endParaRPr sz="2000"/>
          </a:p>
          <a:p>
            <a:pPr marL="228554" indent="-228554">
              <a:defRPr sz="1200"/>
            </a:pPr>
          </a:p>
          <a:p>
            <a:pPr marL="228554" indent="-228554">
              <a:defRPr sz="1200"/>
            </a:pPr>
          </a:p>
          <a:p>
            <a:pPr marL="228554" indent="-228554"/>
            <a:r>
              <a:t>40% final project</a:t>
            </a:r>
          </a:p>
          <a:p>
            <a:pPr lvl="1" marL="685662" indent="-228554">
              <a:spcBef>
                <a:spcPts val="500"/>
              </a:spcBef>
              <a:defRPr sz="3200"/>
            </a:pPr>
            <a:r>
              <a:t>Final project in the classroom</a:t>
            </a:r>
            <a:endParaRPr sz="2000"/>
          </a:p>
          <a:p>
            <a:pPr lvl="1" marL="685662" indent="-228554">
              <a:spcBef>
                <a:spcPts val="500"/>
              </a:spcBef>
              <a:defRPr sz="3200"/>
            </a:pPr>
            <a:r>
              <a:t>Groups of 4 students</a:t>
            </a:r>
          </a:p>
        </p:txBody>
      </p:sp>
      <p:grpSp>
        <p:nvGrpSpPr>
          <p:cNvPr id="210" name="Group 13"/>
          <p:cNvGrpSpPr/>
          <p:nvPr/>
        </p:nvGrpSpPr>
        <p:grpSpPr>
          <a:xfrm>
            <a:off x="25927206" y="4735484"/>
            <a:ext cx="7200923" cy="4399760"/>
            <a:chOff x="0" y="0"/>
            <a:chExt cx="7200922" cy="4399758"/>
          </a:xfrm>
        </p:grpSpPr>
        <p:sp>
          <p:nvSpPr>
            <p:cNvPr id="208" name="TextBox 14"/>
            <p:cNvSpPr txBox="1"/>
            <p:nvPr/>
          </p:nvSpPr>
          <p:spPr>
            <a:xfrm rot="16200000">
              <a:off x="5478400" y="1926041"/>
              <a:ext cx="317580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200"/>
              </a:lvl1pPr>
            </a:lstStyle>
            <a:p>
              <a:pPr/>
              <a:r>
                <a:t>credit: oxford creativity, https://www.triz.co.uk/</a:t>
              </a:r>
            </a:p>
          </p:txBody>
        </p:sp>
        <p:pic>
          <p:nvPicPr>
            <p:cNvPr id="209" name="Picture 15" descr="Picture 15"/>
            <p:cNvPicPr>
              <a:picLocks noChangeAspect="1"/>
            </p:cNvPicPr>
            <p:nvPr/>
          </p:nvPicPr>
          <p:blipFill>
            <a:blip r:embed="rId2">
              <a:extLst/>
            </a:blip>
            <a:stretch>
              <a:fillRect/>
            </a:stretch>
          </p:blipFill>
          <p:spPr>
            <a:xfrm>
              <a:off x="0" y="0"/>
              <a:ext cx="6878204" cy="4399759"/>
            </a:xfrm>
            <a:prstGeom prst="rect">
              <a:avLst/>
            </a:prstGeom>
            <a:ln w="12700" cap="flat">
              <a:noFill/>
              <a:miter lim="400000"/>
            </a:ln>
            <a:effectLst/>
          </p:spPr>
        </p:pic>
      </p:grpSp>
      <p:sp>
        <p:nvSpPr>
          <p:cNvPr id="211" name="TextBox 6"/>
          <p:cNvSpPr txBox="1"/>
          <p:nvPr/>
        </p:nvSpPr>
        <p:spPr>
          <a:xfrm>
            <a:off x="4570254" y="180548"/>
            <a:ext cx="3051594"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Assessment</a:t>
            </a:r>
          </a:p>
        </p:txBody>
      </p:sp>
      <p:sp>
        <p:nvSpPr>
          <p:cNvPr id="212" name="Rectangle 7"/>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Content Placeholder 1"/>
          <p:cNvSpPr txBox="1"/>
          <p:nvPr>
            <p:ph type="body" idx="4294967295"/>
          </p:nvPr>
        </p:nvSpPr>
        <p:spPr>
          <a:xfrm>
            <a:off x="887412" y="1347787"/>
            <a:ext cx="10095898" cy="4829176"/>
          </a:xfrm>
          <a:prstGeom prst="rect">
            <a:avLst/>
          </a:prstGeom>
        </p:spPr>
        <p:txBody>
          <a:bodyPr/>
          <a:lstStyle/>
          <a:p>
            <a:pPr marL="228554" indent="-228554"/>
            <a:r>
              <a:t>Please bring your own laptop!</a:t>
            </a:r>
          </a:p>
          <a:p>
            <a:pPr marL="0" indent="0">
              <a:buSzTx/>
              <a:buNone/>
              <a:defRPr sz="1100"/>
            </a:pPr>
          </a:p>
          <a:p>
            <a:pPr marL="228554" indent="-228554"/>
            <a:r>
              <a:t>Renku platform</a:t>
            </a:r>
          </a:p>
          <a:p>
            <a:pPr lvl="1" marL="685662" indent="-228554">
              <a:spcBef>
                <a:spcPts val="500"/>
              </a:spcBef>
              <a:defRPr sz="3200"/>
            </a:pPr>
            <a:r>
              <a:t>IC Cluster of 4 servers</a:t>
            </a:r>
            <a:endParaRPr sz="2000"/>
          </a:p>
          <a:p>
            <a:pPr marL="228554" indent="-228554"/>
            <a:r>
              <a:t>Hadoop Cluster</a:t>
            </a:r>
          </a:p>
          <a:p>
            <a:pPr lvl="1" marL="685662" indent="-228554">
              <a:spcBef>
                <a:spcPts val="500"/>
              </a:spcBef>
              <a:defRPr sz="3200"/>
            </a:pPr>
            <a:r>
              <a:t>Hortonworks Data Platform</a:t>
            </a:r>
            <a:endParaRPr sz="2000"/>
          </a:p>
          <a:p>
            <a:pPr lvl="1" marL="685662" indent="-228554">
              <a:spcBef>
                <a:spcPts val="500"/>
              </a:spcBef>
              <a:defRPr sz="3200"/>
            </a:pPr>
            <a:r>
              <a:t>IC Cluster of 12 servers</a:t>
            </a:r>
          </a:p>
        </p:txBody>
      </p:sp>
      <p:sp>
        <p:nvSpPr>
          <p:cNvPr id="215" name="TextBox 6"/>
          <p:cNvSpPr txBox="1"/>
          <p:nvPr/>
        </p:nvSpPr>
        <p:spPr>
          <a:xfrm>
            <a:off x="2255355" y="180548"/>
            <a:ext cx="7681390"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Hardware / Software Resources</a:t>
            </a:r>
          </a:p>
        </p:txBody>
      </p:sp>
      <p:sp>
        <p:nvSpPr>
          <p:cNvPr id="216" name="Rectangle 7"/>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extBox 43"/>
          <p:cNvSpPr txBox="1"/>
          <p:nvPr/>
        </p:nvSpPr>
        <p:spPr>
          <a:xfrm>
            <a:off x="4951847" y="180548"/>
            <a:ext cx="2288355"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Logistics</a:t>
            </a:r>
          </a:p>
        </p:txBody>
      </p:sp>
      <p:sp>
        <p:nvSpPr>
          <p:cNvPr id="221" name="Rectangle 44"/>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
        <p:nvSpPr>
          <p:cNvPr id="222" name="Content Placeholder 4"/>
          <p:cNvSpPr txBox="1"/>
          <p:nvPr/>
        </p:nvSpPr>
        <p:spPr>
          <a:xfrm>
            <a:off x="679998" y="1176337"/>
            <a:ext cx="9744180" cy="234946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marL="228554" indent="-228554" defTabSz="914216">
              <a:lnSpc>
                <a:spcPct val="90000"/>
              </a:lnSpc>
              <a:spcBef>
                <a:spcPts val="1000"/>
              </a:spcBef>
              <a:buSzPct val="100000"/>
              <a:buFont typeface="Arial"/>
              <a:buChar char="•"/>
              <a:defRPr sz="3200">
                <a:latin typeface="Lato"/>
                <a:ea typeface="Lato"/>
                <a:cs typeface="Lato"/>
                <a:sym typeface="Lato"/>
              </a:defRPr>
            </a:pPr>
            <a:r>
              <a:t>Lab on Wednesday’s 13:00 – 16:00 in INF 01</a:t>
            </a:r>
            <a:endParaRPr sz="2400"/>
          </a:p>
          <a:p>
            <a:pPr marL="228554" indent="-228554" defTabSz="914216">
              <a:lnSpc>
                <a:spcPct val="90000"/>
              </a:lnSpc>
              <a:spcBef>
                <a:spcPts val="1000"/>
              </a:spcBef>
              <a:buSzPct val="100000"/>
              <a:buFont typeface="Arial"/>
              <a:buChar char="•"/>
              <a:defRPr sz="3200">
                <a:latin typeface="Lato"/>
                <a:ea typeface="Lato"/>
                <a:cs typeface="Lato"/>
                <a:sym typeface="Lato"/>
              </a:defRPr>
            </a:pPr>
            <a:r>
              <a:t>Lab’s github: </a:t>
            </a:r>
            <a:r>
              <a:rPr u="sng">
                <a:solidFill>
                  <a:srgbClr val="F33B48"/>
                </a:solidFill>
                <a:uFill>
                  <a:solidFill>
                    <a:srgbClr val="F33B48"/>
                  </a:solidFill>
                </a:uFill>
                <a:hlinkClick r:id="rId2" invalidUrl="" action="" tgtFrame="" tooltip="" history="1" highlightClick="0" endSnd="0"/>
              </a:rPr>
              <a:t>https://epfl-dslab2020.github.io/</a:t>
            </a:r>
            <a:r>
              <a:t> </a:t>
            </a:r>
            <a:endParaRPr sz="2400"/>
          </a:p>
          <a:p>
            <a:pPr marL="228554" indent="-228554" defTabSz="914216">
              <a:lnSpc>
                <a:spcPct val="90000"/>
              </a:lnSpc>
              <a:spcBef>
                <a:spcPts val="1000"/>
              </a:spcBef>
              <a:buSzPct val="100000"/>
              <a:buFont typeface="Arial"/>
              <a:buChar char="•"/>
              <a:defRPr sz="3200">
                <a:latin typeface="Lato"/>
                <a:ea typeface="Lato"/>
                <a:cs typeface="Lato"/>
                <a:sym typeface="Lato"/>
              </a:defRPr>
            </a:pPr>
            <a:r>
              <a:t>Slack epfl-dslab2020.slack.com</a:t>
            </a:r>
          </a:p>
          <a:p>
            <a:pPr marL="228554" indent="-228554" defTabSz="914216">
              <a:lnSpc>
                <a:spcPct val="90000"/>
              </a:lnSpc>
              <a:spcBef>
                <a:spcPts val="1000"/>
              </a:spcBef>
              <a:buSzPct val="100000"/>
              <a:buFont typeface="Arial"/>
              <a:buChar char="•"/>
              <a:defRPr sz="3200">
                <a:latin typeface="Lato"/>
                <a:ea typeface="Lato"/>
                <a:cs typeface="Lato"/>
                <a:sym typeface="Lato"/>
              </a:defRPr>
            </a:pPr>
            <a:r>
              <a:t>Office hours will be announced during homeworks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Content Placeholder 1"/>
          <p:cNvSpPr txBox="1"/>
          <p:nvPr>
            <p:ph type="body" idx="4294967295"/>
          </p:nvPr>
        </p:nvSpPr>
        <p:spPr>
          <a:xfrm>
            <a:off x="887412" y="1187671"/>
            <a:ext cx="11304589" cy="4971394"/>
          </a:xfrm>
          <a:prstGeom prst="rect">
            <a:avLst/>
          </a:prstGeom>
        </p:spPr>
        <p:txBody>
          <a:bodyPr/>
          <a:lstStyle/>
          <a:p>
            <a:pPr marL="228554" indent="-228554">
              <a:defRPr sz="2800"/>
            </a:pPr>
            <a:r>
              <a:t>Week #1</a:t>
            </a:r>
          </a:p>
          <a:p>
            <a:pPr lvl="1" marL="799940" indent="-342832">
              <a:spcBef>
                <a:spcPts val="500"/>
              </a:spcBef>
            </a:pPr>
            <a:r>
              <a:t>Jupyter Notebooks</a:t>
            </a:r>
            <a:endParaRPr sz="2000"/>
          </a:p>
          <a:p>
            <a:pPr lvl="1" marL="799940" indent="-342832">
              <a:spcBef>
                <a:spcPts val="500"/>
              </a:spcBef>
            </a:pPr>
            <a:r>
              <a:t>Python 3.x</a:t>
            </a:r>
            <a:endParaRPr sz="2000"/>
          </a:p>
          <a:p>
            <a:pPr lvl="1" marL="799940" indent="-342832">
              <a:spcBef>
                <a:spcPts val="500"/>
              </a:spcBef>
            </a:pPr>
            <a:r>
              <a:t>NumPy, Pandas, Matplotlib, Scikit-Learn</a:t>
            </a:r>
            <a:endParaRPr sz="2000"/>
          </a:p>
          <a:p>
            <a:pPr marL="228554" indent="-228554">
              <a:defRPr sz="200"/>
            </a:pPr>
          </a:p>
          <a:p>
            <a:pPr marL="228554" indent="-228554">
              <a:defRPr sz="2800"/>
            </a:pPr>
            <a:r>
              <a:t>Week #2</a:t>
            </a:r>
          </a:p>
          <a:p>
            <a:pPr lvl="1" marL="799940" indent="-342832">
              <a:spcBef>
                <a:spcPts val="500"/>
              </a:spcBef>
            </a:pPr>
            <a:r>
              <a:t>Reproducible data science</a:t>
            </a:r>
            <a:endParaRPr sz="2000"/>
          </a:p>
          <a:p>
            <a:pPr lvl="1" marL="799940" indent="-342832">
              <a:spcBef>
                <a:spcPts val="500"/>
              </a:spcBef>
            </a:pPr>
            <a:r>
              <a:t>Git, Docker, Renku</a:t>
            </a:r>
          </a:p>
        </p:txBody>
      </p:sp>
      <p:grpSp>
        <p:nvGrpSpPr>
          <p:cNvPr id="227" name="Group 13"/>
          <p:cNvGrpSpPr/>
          <p:nvPr/>
        </p:nvGrpSpPr>
        <p:grpSpPr>
          <a:xfrm>
            <a:off x="25927206" y="4735484"/>
            <a:ext cx="7200923" cy="4399760"/>
            <a:chOff x="0" y="0"/>
            <a:chExt cx="7200922" cy="4399758"/>
          </a:xfrm>
        </p:grpSpPr>
        <p:sp>
          <p:nvSpPr>
            <p:cNvPr id="225" name="TextBox 14"/>
            <p:cNvSpPr txBox="1"/>
            <p:nvPr/>
          </p:nvSpPr>
          <p:spPr>
            <a:xfrm rot="16200000">
              <a:off x="5478400" y="1926041"/>
              <a:ext cx="317580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200"/>
              </a:lvl1pPr>
            </a:lstStyle>
            <a:p>
              <a:pPr/>
              <a:r>
                <a:t>credit: oxford creativity, https://www.triz.co.uk/</a:t>
              </a:r>
            </a:p>
          </p:txBody>
        </p:sp>
        <p:pic>
          <p:nvPicPr>
            <p:cNvPr id="226" name="Picture 15" descr="Picture 15"/>
            <p:cNvPicPr>
              <a:picLocks noChangeAspect="1"/>
            </p:cNvPicPr>
            <p:nvPr/>
          </p:nvPicPr>
          <p:blipFill>
            <a:blip r:embed="rId3">
              <a:extLst/>
            </a:blip>
            <a:stretch>
              <a:fillRect/>
            </a:stretch>
          </p:blipFill>
          <p:spPr>
            <a:xfrm>
              <a:off x="0" y="0"/>
              <a:ext cx="6878204" cy="4399759"/>
            </a:xfrm>
            <a:prstGeom prst="rect">
              <a:avLst/>
            </a:prstGeom>
            <a:ln w="12700" cap="flat">
              <a:noFill/>
              <a:miter lim="400000"/>
            </a:ln>
            <a:effectLst/>
          </p:spPr>
        </p:pic>
      </p:grpSp>
      <p:sp>
        <p:nvSpPr>
          <p:cNvPr id="228" name="TextBox 20"/>
          <p:cNvSpPr txBox="1"/>
          <p:nvPr/>
        </p:nvSpPr>
        <p:spPr>
          <a:xfrm>
            <a:off x="109874" y="180548"/>
            <a:ext cx="11972352"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p>
            <a:pPr algn="ctr">
              <a:defRPr b="1" sz="4000">
                <a:latin typeface="Lato"/>
                <a:ea typeface="Lato"/>
                <a:cs typeface="Lato"/>
                <a:sym typeface="Lato"/>
              </a:defRPr>
            </a:pPr>
            <a:r>
              <a:t>Module 1: </a:t>
            </a:r>
            <a:r>
              <a:rPr b="0"/>
              <a:t>Crash-course in Python for data scientists</a:t>
            </a:r>
          </a:p>
        </p:txBody>
      </p:sp>
      <p:sp>
        <p:nvSpPr>
          <p:cNvPr id="229" name="Rectangle 21"/>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Content Placeholder 1"/>
          <p:cNvSpPr txBox="1"/>
          <p:nvPr>
            <p:ph type="body" idx="4294967295"/>
          </p:nvPr>
        </p:nvSpPr>
        <p:spPr>
          <a:xfrm>
            <a:off x="696912" y="1295400"/>
            <a:ext cx="11116668" cy="4406900"/>
          </a:xfrm>
          <a:prstGeom prst="rect">
            <a:avLst/>
          </a:prstGeom>
        </p:spPr>
        <p:txBody>
          <a:bodyPr/>
          <a:lstStyle/>
          <a:p>
            <a:pPr marL="226269" indent="-226269" defTabSz="905074">
              <a:lnSpc>
                <a:spcPct val="81000"/>
              </a:lnSpc>
              <a:spcBef>
                <a:spcPts val="900"/>
              </a:spcBef>
              <a:defRPr sz="2475"/>
            </a:pPr>
            <a:r>
              <a:t>Week #3</a:t>
            </a:r>
          </a:p>
          <a:p>
            <a:pPr lvl="1" marL="678806" indent="-226269" defTabSz="905074">
              <a:lnSpc>
                <a:spcPct val="81000"/>
              </a:lnSpc>
              <a:spcBef>
                <a:spcPts val="400"/>
              </a:spcBef>
              <a:defRPr sz="2475"/>
            </a:pPr>
            <a:r>
              <a:t>Introduction to big data, best practices and guidelines</a:t>
            </a:r>
          </a:p>
          <a:p>
            <a:pPr lvl="1" marL="678806" indent="-226269" defTabSz="905074">
              <a:lnSpc>
                <a:spcPct val="81000"/>
              </a:lnSpc>
              <a:spcBef>
                <a:spcPts val="400"/>
              </a:spcBef>
              <a:defRPr sz="2475"/>
            </a:pPr>
            <a:r>
              <a:t>Loading &amp; querying data with Hadoop</a:t>
            </a:r>
          </a:p>
          <a:p>
            <a:pPr lvl="1" marL="678806" indent="-226269" defTabSz="905074">
              <a:lnSpc>
                <a:spcPct val="81000"/>
              </a:lnSpc>
              <a:spcBef>
                <a:spcPts val="400"/>
              </a:spcBef>
              <a:defRPr sz="2475"/>
            </a:pPr>
            <a:r>
              <a:t>HDFS, Hive</a:t>
            </a:r>
          </a:p>
          <a:p>
            <a:pPr marL="226269" indent="-226269" defTabSz="905074">
              <a:lnSpc>
                <a:spcPct val="81000"/>
              </a:lnSpc>
              <a:spcBef>
                <a:spcPts val="900"/>
              </a:spcBef>
              <a:defRPr sz="2475"/>
            </a:pPr>
            <a:r>
              <a:t>Week #4</a:t>
            </a:r>
          </a:p>
          <a:p>
            <a:pPr lvl="1" marL="678806" indent="-226269" defTabSz="905074">
              <a:lnSpc>
                <a:spcPct val="81000"/>
              </a:lnSpc>
              <a:spcBef>
                <a:spcPts val="400"/>
              </a:spcBef>
              <a:defRPr sz="2475"/>
            </a:pPr>
            <a:r>
              <a:t>Data wrangling with Hadoop</a:t>
            </a:r>
          </a:p>
          <a:p>
            <a:pPr lvl="1" marL="678806" indent="-226269" defTabSz="905074">
              <a:lnSpc>
                <a:spcPct val="81000"/>
              </a:lnSpc>
              <a:spcBef>
                <a:spcPts val="400"/>
              </a:spcBef>
              <a:defRPr sz="2475"/>
            </a:pPr>
            <a:r>
              <a:t>Assessed project 1</a:t>
            </a:r>
          </a:p>
          <a:p>
            <a:pPr marL="226269" indent="-226269" defTabSz="905074">
              <a:lnSpc>
                <a:spcPct val="81000"/>
              </a:lnSpc>
              <a:spcBef>
                <a:spcPts val="900"/>
              </a:spcBef>
              <a:defRPr sz="2475"/>
            </a:pPr>
            <a:r>
              <a:t>Week #5</a:t>
            </a:r>
          </a:p>
          <a:p>
            <a:pPr lvl="1" marL="678806" indent="-226269" defTabSz="905074">
              <a:lnSpc>
                <a:spcPct val="81000"/>
              </a:lnSpc>
              <a:spcBef>
                <a:spcPts val="400"/>
              </a:spcBef>
              <a:defRPr sz="2475"/>
            </a:pPr>
            <a:r>
              <a:t>Introduction to distributed computing and the Spark runtime architecture</a:t>
            </a:r>
          </a:p>
          <a:p>
            <a:pPr lvl="1" marL="678806" indent="-226269" defTabSz="905074">
              <a:lnSpc>
                <a:spcPct val="81000"/>
              </a:lnSpc>
              <a:spcBef>
                <a:spcPts val="400"/>
              </a:spcBef>
              <a:defRPr sz="2475"/>
            </a:pPr>
            <a:r>
              <a:t>Python on Spark</a:t>
            </a:r>
          </a:p>
          <a:p>
            <a:pPr lvl="1" marL="678806" indent="-226269" defTabSz="905074">
              <a:lnSpc>
                <a:spcPct val="81000"/>
              </a:lnSpc>
              <a:spcBef>
                <a:spcPts val="400"/>
              </a:spcBef>
              <a:defRPr sz="2475"/>
            </a:pPr>
            <a:r>
              <a:t>Use basic RDD manipulations</a:t>
            </a:r>
          </a:p>
        </p:txBody>
      </p:sp>
      <p:grpSp>
        <p:nvGrpSpPr>
          <p:cNvPr id="236" name="Group 13"/>
          <p:cNvGrpSpPr/>
          <p:nvPr/>
        </p:nvGrpSpPr>
        <p:grpSpPr>
          <a:xfrm>
            <a:off x="25927206" y="4735484"/>
            <a:ext cx="7200923" cy="4399760"/>
            <a:chOff x="0" y="0"/>
            <a:chExt cx="7200922" cy="4399758"/>
          </a:xfrm>
        </p:grpSpPr>
        <p:sp>
          <p:nvSpPr>
            <p:cNvPr id="234" name="TextBox 14"/>
            <p:cNvSpPr txBox="1"/>
            <p:nvPr/>
          </p:nvSpPr>
          <p:spPr>
            <a:xfrm rot="16200000">
              <a:off x="5478400" y="1926041"/>
              <a:ext cx="317580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200"/>
              </a:lvl1pPr>
            </a:lstStyle>
            <a:p>
              <a:pPr/>
              <a:r>
                <a:t>credit: oxford creativity, https://www.triz.co.uk/</a:t>
              </a:r>
            </a:p>
          </p:txBody>
        </p:sp>
        <p:pic>
          <p:nvPicPr>
            <p:cNvPr id="235" name="Picture 15" descr="Picture 15"/>
            <p:cNvPicPr>
              <a:picLocks noChangeAspect="1"/>
            </p:cNvPicPr>
            <p:nvPr/>
          </p:nvPicPr>
          <p:blipFill>
            <a:blip r:embed="rId2">
              <a:extLst/>
            </a:blip>
            <a:stretch>
              <a:fillRect/>
            </a:stretch>
          </p:blipFill>
          <p:spPr>
            <a:xfrm>
              <a:off x="0" y="0"/>
              <a:ext cx="6878204" cy="4399759"/>
            </a:xfrm>
            <a:prstGeom prst="rect">
              <a:avLst/>
            </a:prstGeom>
            <a:ln w="12700" cap="flat">
              <a:noFill/>
              <a:miter lim="400000"/>
            </a:ln>
            <a:effectLst/>
          </p:spPr>
        </p:pic>
      </p:grpSp>
      <p:sp>
        <p:nvSpPr>
          <p:cNvPr id="237" name="TextBox 19"/>
          <p:cNvSpPr txBox="1"/>
          <p:nvPr/>
        </p:nvSpPr>
        <p:spPr>
          <a:xfrm>
            <a:off x="871880" y="180548"/>
            <a:ext cx="10448353"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p>
            <a:pPr algn="ctr">
              <a:defRPr b="1" sz="4000">
                <a:latin typeface="Lato"/>
                <a:ea typeface="Lato"/>
                <a:cs typeface="Lato"/>
                <a:sym typeface="Lato"/>
              </a:defRPr>
            </a:pPr>
            <a:r>
              <a:t>Module 2: </a:t>
            </a:r>
            <a:r>
              <a:rPr b="0"/>
              <a:t>Distributed computing with Hadoop</a:t>
            </a:r>
          </a:p>
        </p:txBody>
      </p:sp>
      <p:sp>
        <p:nvSpPr>
          <p:cNvPr id="238" name="Rectangle 20"/>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Content Placeholder 1"/>
          <p:cNvSpPr txBox="1"/>
          <p:nvPr>
            <p:ph type="body" idx="4294967295"/>
          </p:nvPr>
        </p:nvSpPr>
        <p:spPr>
          <a:xfrm>
            <a:off x="705506" y="1307042"/>
            <a:ext cx="9381408" cy="4530627"/>
          </a:xfrm>
          <a:prstGeom prst="rect">
            <a:avLst/>
          </a:prstGeom>
        </p:spPr>
        <p:txBody>
          <a:bodyPr/>
          <a:lstStyle/>
          <a:p>
            <a:pPr marL="228554" indent="-228554">
              <a:defRPr sz="2500"/>
            </a:pPr>
            <a:r>
              <a:t>Week #6</a:t>
            </a:r>
          </a:p>
          <a:p>
            <a:pPr lvl="1" marL="799940" indent="-342832">
              <a:spcBef>
                <a:spcPts val="500"/>
              </a:spcBef>
              <a:defRPr sz="2500"/>
            </a:pPr>
            <a:r>
              <a:t>Spark data frames</a:t>
            </a:r>
          </a:p>
          <a:p>
            <a:pPr lvl="1" marL="799940" indent="-342832">
              <a:spcBef>
                <a:spcPts val="500"/>
              </a:spcBef>
              <a:defRPr sz="2500"/>
            </a:pPr>
            <a:r>
              <a:t>Assessed project 2</a:t>
            </a:r>
          </a:p>
          <a:p>
            <a:pPr lvl="1" marL="0" indent="457200">
              <a:spcBef>
                <a:spcPts val="500"/>
              </a:spcBef>
              <a:buSzTx/>
              <a:buNone/>
              <a:defRPr i="1" sz="2500"/>
            </a:pPr>
            <a:r>
              <a:t>	Scaling up to Hadoop cluster with Hive and Spark</a:t>
            </a:r>
          </a:p>
          <a:p>
            <a:pPr marL="228554" indent="-228554">
              <a:defRPr sz="2500"/>
            </a:pPr>
            <a:r>
              <a:t>Weeks #7</a:t>
            </a:r>
          </a:p>
          <a:p>
            <a:pPr lvl="1" marL="799940" indent="-342832">
              <a:spcBef>
                <a:spcPts val="500"/>
              </a:spcBef>
              <a:defRPr sz="2500"/>
            </a:pPr>
            <a:r>
              <a:t>Advanced python for Spark, Spark optimization</a:t>
            </a:r>
          </a:p>
          <a:p>
            <a:pPr lvl="1" marL="799940" indent="-342832">
              <a:spcBef>
                <a:spcPts val="500"/>
              </a:spcBef>
              <a:defRPr sz="2500"/>
            </a:pPr>
            <a:r>
              <a:t>Spark pipelines, Spark MLlib, classifiers</a:t>
            </a:r>
          </a:p>
          <a:p>
            <a:pPr marL="228554" indent="-228554">
              <a:defRPr sz="2500"/>
            </a:pPr>
            <a:r>
              <a:t>Week #8</a:t>
            </a:r>
          </a:p>
          <a:p>
            <a:pPr lvl="1" marL="799940" indent="-342832">
              <a:spcBef>
                <a:spcPts val="500"/>
              </a:spcBef>
              <a:defRPr sz="2500"/>
            </a:pPr>
            <a:r>
              <a:t>Assessed project 3</a:t>
            </a:r>
          </a:p>
          <a:p>
            <a:pPr lvl="1" marL="0" indent="457200">
              <a:spcBef>
                <a:spcPts val="500"/>
              </a:spcBef>
              <a:buSzTx/>
              <a:buNone/>
              <a:defRPr i="1" sz="2500"/>
            </a:pPr>
            <a:r>
              <a:t>	Machine mining with Spark</a:t>
            </a:r>
          </a:p>
        </p:txBody>
      </p:sp>
      <p:grpSp>
        <p:nvGrpSpPr>
          <p:cNvPr id="243" name="Group 13"/>
          <p:cNvGrpSpPr/>
          <p:nvPr/>
        </p:nvGrpSpPr>
        <p:grpSpPr>
          <a:xfrm>
            <a:off x="25927206" y="4735484"/>
            <a:ext cx="7200923" cy="4399760"/>
            <a:chOff x="0" y="0"/>
            <a:chExt cx="7200922" cy="4399758"/>
          </a:xfrm>
        </p:grpSpPr>
        <p:sp>
          <p:nvSpPr>
            <p:cNvPr id="241" name="TextBox 14"/>
            <p:cNvSpPr txBox="1"/>
            <p:nvPr/>
          </p:nvSpPr>
          <p:spPr>
            <a:xfrm rot="16200000">
              <a:off x="5478400" y="1926041"/>
              <a:ext cx="317580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200"/>
              </a:lvl1pPr>
            </a:lstStyle>
            <a:p>
              <a:pPr/>
              <a:r>
                <a:t>credit: oxford creativity, https://www.triz.co.uk/</a:t>
              </a:r>
            </a:p>
          </p:txBody>
        </p:sp>
        <p:pic>
          <p:nvPicPr>
            <p:cNvPr id="242" name="Picture 15" descr="Picture 15"/>
            <p:cNvPicPr>
              <a:picLocks noChangeAspect="1"/>
            </p:cNvPicPr>
            <p:nvPr/>
          </p:nvPicPr>
          <p:blipFill>
            <a:blip r:embed="rId3">
              <a:extLst/>
            </a:blip>
            <a:stretch>
              <a:fillRect/>
            </a:stretch>
          </p:blipFill>
          <p:spPr>
            <a:xfrm>
              <a:off x="0" y="0"/>
              <a:ext cx="6878204" cy="4399759"/>
            </a:xfrm>
            <a:prstGeom prst="rect">
              <a:avLst/>
            </a:prstGeom>
            <a:ln w="12700" cap="flat">
              <a:noFill/>
              <a:miter lim="400000"/>
            </a:ln>
            <a:effectLst/>
          </p:spPr>
        </p:pic>
      </p:grpSp>
      <p:sp>
        <p:nvSpPr>
          <p:cNvPr id="244" name="TextBox 12"/>
          <p:cNvSpPr txBox="1"/>
          <p:nvPr/>
        </p:nvSpPr>
        <p:spPr>
          <a:xfrm>
            <a:off x="123531" y="180548"/>
            <a:ext cx="11945067"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p>
            <a:pPr algn="ctr">
              <a:defRPr b="1" sz="4000">
                <a:latin typeface="Lato"/>
                <a:ea typeface="Lato"/>
                <a:cs typeface="Lato"/>
                <a:sym typeface="Lato"/>
              </a:defRPr>
            </a:pPr>
            <a:r>
              <a:t>Module 3: </a:t>
            </a:r>
            <a:r>
              <a:rPr b="0"/>
              <a:t>Distributed processing with Apache Spark</a:t>
            </a:r>
          </a:p>
        </p:txBody>
      </p:sp>
      <p:sp>
        <p:nvSpPr>
          <p:cNvPr id="245" name="Rectangle 1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Content Placeholder 1"/>
          <p:cNvSpPr txBox="1"/>
          <p:nvPr>
            <p:ph type="body" idx="4294967295"/>
          </p:nvPr>
        </p:nvSpPr>
        <p:spPr>
          <a:xfrm>
            <a:off x="887413" y="1752600"/>
            <a:ext cx="9118435" cy="3723292"/>
          </a:xfrm>
          <a:prstGeom prst="rect">
            <a:avLst/>
          </a:prstGeom>
        </p:spPr>
        <p:txBody>
          <a:bodyPr/>
          <a:lstStyle/>
          <a:p>
            <a:pPr marL="205699" indent="-205699" defTabSz="822795">
              <a:spcBef>
                <a:spcPts val="900"/>
              </a:spcBef>
              <a:defRPr sz="2250"/>
            </a:pPr>
            <a:r>
              <a:t>Week #9</a:t>
            </a:r>
          </a:p>
          <a:p>
            <a:pPr lvl="1" marL="719946" indent="-308549" defTabSz="822795">
              <a:spcBef>
                <a:spcPts val="400"/>
              </a:spcBef>
              <a:defRPr sz="2250"/>
            </a:pPr>
            <a:r>
              <a:t>Introduction to data stream processing</a:t>
            </a:r>
          </a:p>
          <a:p>
            <a:pPr lvl="1" marL="719946" indent="-308549" defTabSz="822795">
              <a:spcBef>
                <a:spcPts val="400"/>
              </a:spcBef>
              <a:defRPr sz="2250"/>
            </a:pPr>
            <a:r>
              <a:t>Overview of MQTT as sensor protocol for IoT</a:t>
            </a:r>
          </a:p>
          <a:p>
            <a:pPr lvl="1" marL="719946" indent="-308549" defTabSz="822795">
              <a:spcBef>
                <a:spcPts val="400"/>
              </a:spcBef>
              <a:defRPr sz="2250"/>
            </a:pPr>
            <a:r>
              <a:t>Apache Kafka for stream processing</a:t>
            </a:r>
          </a:p>
          <a:p>
            <a:pPr marL="205699" indent="-205699" defTabSz="822795">
              <a:spcBef>
                <a:spcPts val="900"/>
              </a:spcBef>
              <a:defRPr sz="2250"/>
            </a:pPr>
          </a:p>
          <a:p>
            <a:pPr marL="205699" indent="-205699" defTabSz="822795">
              <a:spcBef>
                <a:spcPts val="900"/>
              </a:spcBef>
              <a:defRPr sz="2250"/>
            </a:pPr>
            <a:r>
              <a:t>Week #10</a:t>
            </a:r>
          </a:p>
          <a:p>
            <a:pPr lvl="1" marL="719946" indent="-308549" defTabSz="822795">
              <a:spcBef>
                <a:spcPts val="400"/>
              </a:spcBef>
              <a:defRPr sz="2250"/>
            </a:pPr>
            <a:r>
              <a:t>Advanced data stream processing concepts on Spark with Kafka</a:t>
            </a:r>
          </a:p>
          <a:p>
            <a:pPr lvl="1" marL="719946" indent="-308549" defTabSz="822795">
              <a:spcBef>
                <a:spcPts val="400"/>
              </a:spcBef>
              <a:defRPr sz="2250"/>
            </a:pPr>
            <a:r>
              <a:t>Assessed project</a:t>
            </a:r>
          </a:p>
          <a:p>
            <a:pPr lvl="2" marL="0" indent="822959" defTabSz="822795">
              <a:spcBef>
                <a:spcPts val="400"/>
              </a:spcBef>
              <a:buSzTx/>
              <a:buNone/>
              <a:defRPr i="1" sz="2250"/>
            </a:pPr>
            <a:r>
              <a:t>Process streaming data from real-time train geolocation data</a:t>
            </a:r>
          </a:p>
        </p:txBody>
      </p:sp>
      <p:grpSp>
        <p:nvGrpSpPr>
          <p:cNvPr id="252" name="Group 13"/>
          <p:cNvGrpSpPr/>
          <p:nvPr/>
        </p:nvGrpSpPr>
        <p:grpSpPr>
          <a:xfrm>
            <a:off x="25927206" y="4735484"/>
            <a:ext cx="7200923" cy="4399760"/>
            <a:chOff x="0" y="0"/>
            <a:chExt cx="7200922" cy="4399758"/>
          </a:xfrm>
        </p:grpSpPr>
        <p:sp>
          <p:nvSpPr>
            <p:cNvPr id="250" name="TextBox 14"/>
            <p:cNvSpPr txBox="1"/>
            <p:nvPr/>
          </p:nvSpPr>
          <p:spPr>
            <a:xfrm rot="16200000">
              <a:off x="5478400" y="1926041"/>
              <a:ext cx="317580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200"/>
              </a:lvl1pPr>
            </a:lstStyle>
            <a:p>
              <a:pPr/>
              <a:r>
                <a:t>credit: oxford creativity, https://www.triz.co.uk/</a:t>
              </a:r>
            </a:p>
          </p:txBody>
        </p:sp>
        <p:pic>
          <p:nvPicPr>
            <p:cNvPr id="251" name="Picture 15" descr="Picture 15"/>
            <p:cNvPicPr>
              <a:picLocks noChangeAspect="1"/>
            </p:cNvPicPr>
            <p:nvPr/>
          </p:nvPicPr>
          <p:blipFill>
            <a:blip r:embed="rId3">
              <a:extLst/>
            </a:blip>
            <a:stretch>
              <a:fillRect/>
            </a:stretch>
          </p:blipFill>
          <p:spPr>
            <a:xfrm>
              <a:off x="0" y="0"/>
              <a:ext cx="6878204" cy="4399759"/>
            </a:xfrm>
            <a:prstGeom prst="rect">
              <a:avLst/>
            </a:prstGeom>
            <a:ln w="12700" cap="flat">
              <a:noFill/>
              <a:miter lim="400000"/>
            </a:ln>
            <a:effectLst/>
          </p:spPr>
        </p:pic>
      </p:grpSp>
      <p:sp>
        <p:nvSpPr>
          <p:cNvPr id="253" name="TextBox 19"/>
          <p:cNvSpPr txBox="1"/>
          <p:nvPr/>
        </p:nvSpPr>
        <p:spPr>
          <a:xfrm>
            <a:off x="95251" y="180548"/>
            <a:ext cx="12001622"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p>
            <a:pPr algn="ctr">
              <a:defRPr b="1" sz="4000">
                <a:latin typeface="Lato"/>
                <a:ea typeface="Lato"/>
                <a:cs typeface="Lato"/>
                <a:sym typeface="Lato"/>
              </a:defRPr>
            </a:pPr>
            <a:r>
              <a:t>Module 4: </a:t>
            </a:r>
            <a:r>
              <a:rPr b="0"/>
              <a:t>Real-time data acquisition and processing</a:t>
            </a:r>
          </a:p>
        </p:txBody>
      </p:sp>
      <p:sp>
        <p:nvSpPr>
          <p:cNvPr id="254" name="Rectangle 21"/>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Content Placeholder 1"/>
          <p:cNvSpPr txBox="1"/>
          <p:nvPr>
            <p:ph type="body" idx="4294967295"/>
          </p:nvPr>
        </p:nvSpPr>
        <p:spPr>
          <a:xfrm>
            <a:off x="472966" y="1206500"/>
            <a:ext cx="11719036" cy="5356225"/>
          </a:xfrm>
          <a:prstGeom prst="rect">
            <a:avLst/>
          </a:prstGeom>
        </p:spPr>
        <p:txBody>
          <a:bodyPr/>
          <a:lstStyle>
            <a:lvl1pPr marL="0" indent="0">
              <a:buSzTx/>
              <a:buNone/>
              <a:defRPr b="1"/>
            </a:lvl1pPr>
          </a:lstStyle>
          <a:p>
            <a:pPr/>
            <a:r>
              <a:t>Robust Journey Planning</a:t>
            </a:r>
          </a:p>
        </p:txBody>
      </p:sp>
      <p:grpSp>
        <p:nvGrpSpPr>
          <p:cNvPr id="261" name="Group 13"/>
          <p:cNvGrpSpPr/>
          <p:nvPr/>
        </p:nvGrpSpPr>
        <p:grpSpPr>
          <a:xfrm>
            <a:off x="25927206" y="4735484"/>
            <a:ext cx="7200923" cy="4399760"/>
            <a:chOff x="0" y="0"/>
            <a:chExt cx="7200922" cy="4399758"/>
          </a:xfrm>
        </p:grpSpPr>
        <p:sp>
          <p:nvSpPr>
            <p:cNvPr id="259" name="TextBox 14"/>
            <p:cNvSpPr txBox="1"/>
            <p:nvPr/>
          </p:nvSpPr>
          <p:spPr>
            <a:xfrm rot="16200000">
              <a:off x="5478400" y="1926041"/>
              <a:ext cx="317580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200"/>
              </a:lvl1pPr>
            </a:lstStyle>
            <a:p>
              <a:pPr/>
              <a:r>
                <a:t>credit: oxford creativity, https://www.triz.co.uk/</a:t>
              </a:r>
            </a:p>
          </p:txBody>
        </p:sp>
        <p:pic>
          <p:nvPicPr>
            <p:cNvPr id="260" name="Picture 15" descr="Picture 15"/>
            <p:cNvPicPr>
              <a:picLocks noChangeAspect="1"/>
            </p:cNvPicPr>
            <p:nvPr/>
          </p:nvPicPr>
          <p:blipFill>
            <a:blip r:embed="rId3">
              <a:extLst/>
            </a:blip>
            <a:stretch>
              <a:fillRect/>
            </a:stretch>
          </p:blipFill>
          <p:spPr>
            <a:xfrm>
              <a:off x="0" y="0"/>
              <a:ext cx="6878204" cy="4399759"/>
            </a:xfrm>
            <a:prstGeom prst="rect">
              <a:avLst/>
            </a:prstGeom>
            <a:ln w="12700" cap="flat">
              <a:noFill/>
              <a:miter lim="400000"/>
            </a:ln>
            <a:effectLst/>
          </p:spPr>
        </p:pic>
      </p:grpSp>
      <p:sp>
        <p:nvSpPr>
          <p:cNvPr id="262" name="TextBox 20"/>
          <p:cNvSpPr txBox="1"/>
          <p:nvPr/>
        </p:nvSpPr>
        <p:spPr>
          <a:xfrm>
            <a:off x="2890990" y="180548"/>
            <a:ext cx="6410150"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p>
            <a:pPr algn="ctr">
              <a:defRPr b="1" sz="4000">
                <a:latin typeface="Lato"/>
                <a:ea typeface="Lato"/>
                <a:cs typeface="Lato"/>
                <a:sym typeface="Lato"/>
              </a:defRPr>
            </a:pPr>
            <a:r>
              <a:t>Module 5: </a:t>
            </a:r>
            <a:r>
              <a:rPr b="0"/>
              <a:t>Final assignment</a:t>
            </a:r>
          </a:p>
        </p:txBody>
      </p:sp>
      <p:sp>
        <p:nvSpPr>
          <p:cNvPr id="263" name="Rectangle 2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pic>
        <p:nvPicPr>
          <p:cNvPr id="264" name="Picture 2" descr="Picture 2"/>
          <p:cNvPicPr>
            <a:picLocks noChangeAspect="1"/>
          </p:cNvPicPr>
          <p:nvPr/>
        </p:nvPicPr>
        <p:blipFill>
          <a:blip r:embed="rId4">
            <a:extLst/>
          </a:blip>
          <a:stretch>
            <a:fillRect/>
          </a:stretch>
        </p:blipFill>
        <p:spPr>
          <a:xfrm>
            <a:off x="1643651" y="2203277"/>
            <a:ext cx="5618161" cy="3159420"/>
          </a:xfrm>
          <a:prstGeom prst="rect">
            <a:avLst/>
          </a:prstGeom>
          <a:ln w="12700">
            <a:miter lim="400000"/>
          </a:ln>
        </p:spPr>
      </p:pic>
      <p:pic>
        <p:nvPicPr>
          <p:cNvPr id="265" name="Picture 2" descr="Picture 2"/>
          <p:cNvPicPr>
            <a:picLocks noChangeAspect="1"/>
          </p:cNvPicPr>
          <p:nvPr/>
        </p:nvPicPr>
        <p:blipFill>
          <a:blip r:embed="rId5">
            <a:extLst/>
          </a:blip>
          <a:stretch>
            <a:fillRect/>
          </a:stretch>
        </p:blipFill>
        <p:spPr>
          <a:xfrm>
            <a:off x="7261811" y="1871058"/>
            <a:ext cx="3200656" cy="438445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Content Placeholder 4"/>
          <p:cNvSpPr txBox="1"/>
          <p:nvPr>
            <p:ph type="body" idx="4294967295"/>
          </p:nvPr>
        </p:nvSpPr>
        <p:spPr>
          <a:xfrm>
            <a:off x="662152" y="1271752"/>
            <a:ext cx="10524019" cy="3774366"/>
          </a:xfrm>
          <a:prstGeom prst="rect">
            <a:avLst/>
          </a:prstGeom>
        </p:spPr>
        <p:txBody>
          <a:bodyPr/>
          <a:lstStyle/>
          <a:p>
            <a:pPr>
              <a:lnSpc>
                <a:spcPct val="150000"/>
              </a:lnSpc>
            </a:pPr>
            <a:r>
              <a:t>General introduction</a:t>
            </a:r>
          </a:p>
          <a:p>
            <a:pPr marL="228554" indent="-228554">
              <a:lnSpc>
                <a:spcPct val="150000"/>
              </a:lnSpc>
            </a:pPr>
            <a:r>
              <a:t>An overview of our DSLab</a:t>
            </a:r>
          </a:p>
          <a:p>
            <a:pPr marL="228554" indent="-228554">
              <a:lnSpc>
                <a:spcPct val="150000"/>
              </a:lnSpc>
            </a:pPr>
            <a:r>
              <a:t>This week’s lab</a:t>
            </a:r>
          </a:p>
          <a:p>
            <a:pPr lvl="1" marL="685662" indent="-228554">
              <a:lnSpc>
                <a:spcPct val="150000"/>
              </a:lnSpc>
              <a:spcBef>
                <a:spcPts val="500"/>
              </a:spcBef>
              <a:defRPr sz="3200"/>
            </a:pPr>
            <a:r>
              <a:t>Crash course of Python 3.x in </a:t>
            </a:r>
            <a:r>
              <a:rPr u="sng"/>
              <a:t>Jupyter Notebook</a:t>
            </a:r>
          </a:p>
        </p:txBody>
      </p:sp>
      <p:sp>
        <p:nvSpPr>
          <p:cNvPr id="74" name="TextBox 5"/>
          <p:cNvSpPr txBox="1"/>
          <p:nvPr/>
        </p:nvSpPr>
        <p:spPr>
          <a:xfrm>
            <a:off x="5191957" y="180548"/>
            <a:ext cx="1808136"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Outline</a:t>
            </a:r>
          </a:p>
        </p:txBody>
      </p:sp>
      <p:sp>
        <p:nvSpPr>
          <p:cNvPr id="75" name="Rectangle 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Content Placeholder 1"/>
          <p:cNvSpPr txBox="1"/>
          <p:nvPr>
            <p:ph type="body" idx="4294967295"/>
          </p:nvPr>
        </p:nvSpPr>
        <p:spPr>
          <a:xfrm>
            <a:off x="887413" y="1752600"/>
            <a:ext cx="9118435" cy="3723292"/>
          </a:xfrm>
          <a:prstGeom prst="rect">
            <a:avLst/>
          </a:prstGeom>
        </p:spPr>
        <p:txBody>
          <a:bodyPr/>
          <a:lstStyle/>
          <a:p>
            <a:pPr marL="228554" indent="-228554">
              <a:defRPr sz="2500"/>
            </a:pPr>
            <a:r>
              <a:t>Week #11 - #17</a:t>
            </a:r>
          </a:p>
          <a:p>
            <a:pPr lvl="1" marL="799940" indent="-342832">
              <a:spcBef>
                <a:spcPts val="500"/>
              </a:spcBef>
              <a:defRPr sz="2500"/>
            </a:pPr>
            <a:r>
              <a:t>Teams of 4</a:t>
            </a:r>
          </a:p>
          <a:p>
            <a:pPr lvl="1" marL="799940" indent="-342832">
              <a:spcBef>
                <a:spcPts val="500"/>
              </a:spcBef>
              <a:defRPr sz="2500"/>
            </a:pPr>
            <a:r>
              <a:t>6min video presentation + 10 mins Q&amp;A</a:t>
            </a:r>
          </a:p>
        </p:txBody>
      </p:sp>
      <p:grpSp>
        <p:nvGrpSpPr>
          <p:cNvPr id="272" name="Group 13"/>
          <p:cNvGrpSpPr/>
          <p:nvPr/>
        </p:nvGrpSpPr>
        <p:grpSpPr>
          <a:xfrm>
            <a:off x="25927206" y="4735484"/>
            <a:ext cx="7200923" cy="4399760"/>
            <a:chOff x="0" y="0"/>
            <a:chExt cx="7200922" cy="4399758"/>
          </a:xfrm>
        </p:grpSpPr>
        <p:sp>
          <p:nvSpPr>
            <p:cNvPr id="270" name="TextBox 14"/>
            <p:cNvSpPr txBox="1"/>
            <p:nvPr/>
          </p:nvSpPr>
          <p:spPr>
            <a:xfrm rot="16200000">
              <a:off x="5478400" y="1926041"/>
              <a:ext cx="317580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200"/>
              </a:lvl1pPr>
            </a:lstStyle>
            <a:p>
              <a:pPr/>
              <a:r>
                <a:t>credit: oxford creativity, https://www.triz.co.uk/</a:t>
              </a:r>
            </a:p>
          </p:txBody>
        </p:sp>
        <p:pic>
          <p:nvPicPr>
            <p:cNvPr id="271" name="Picture 15" descr="Picture 15"/>
            <p:cNvPicPr>
              <a:picLocks noChangeAspect="1"/>
            </p:cNvPicPr>
            <p:nvPr/>
          </p:nvPicPr>
          <p:blipFill>
            <a:blip r:embed="rId3">
              <a:extLst/>
            </a:blip>
            <a:stretch>
              <a:fillRect/>
            </a:stretch>
          </p:blipFill>
          <p:spPr>
            <a:xfrm>
              <a:off x="0" y="0"/>
              <a:ext cx="6878204" cy="4399759"/>
            </a:xfrm>
            <a:prstGeom prst="rect">
              <a:avLst/>
            </a:prstGeom>
            <a:ln w="12700" cap="flat">
              <a:noFill/>
              <a:miter lim="400000"/>
            </a:ln>
            <a:effectLst/>
          </p:spPr>
        </p:pic>
      </p:grpSp>
      <p:sp>
        <p:nvSpPr>
          <p:cNvPr id="273" name="TextBox 19"/>
          <p:cNvSpPr txBox="1"/>
          <p:nvPr/>
        </p:nvSpPr>
        <p:spPr>
          <a:xfrm>
            <a:off x="2890990" y="180548"/>
            <a:ext cx="6410150"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p>
            <a:pPr algn="ctr">
              <a:defRPr b="1" sz="4000">
                <a:latin typeface="Lato"/>
                <a:ea typeface="Lato"/>
                <a:cs typeface="Lato"/>
                <a:sym typeface="Lato"/>
              </a:defRPr>
            </a:pPr>
            <a:r>
              <a:t>Module 5: </a:t>
            </a:r>
            <a:r>
              <a:rPr b="0"/>
              <a:t>Final assignment</a:t>
            </a:r>
          </a:p>
        </p:txBody>
      </p:sp>
      <p:sp>
        <p:nvSpPr>
          <p:cNvPr id="274" name="Rectangle 21"/>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0" name="Group 5"/>
          <p:cNvGrpSpPr/>
          <p:nvPr/>
        </p:nvGrpSpPr>
        <p:grpSpPr>
          <a:xfrm>
            <a:off x="367124" y="1451502"/>
            <a:ext cx="6157929" cy="3657365"/>
            <a:chOff x="0" y="0"/>
            <a:chExt cx="6157928" cy="3657363"/>
          </a:xfrm>
        </p:grpSpPr>
        <p:pic>
          <p:nvPicPr>
            <p:cNvPr id="278" name="Picture 2" descr="Picture 2"/>
            <p:cNvPicPr>
              <a:picLocks noChangeAspect="1"/>
            </p:cNvPicPr>
            <p:nvPr/>
          </p:nvPicPr>
          <p:blipFill>
            <a:blip r:embed="rId2">
              <a:extLst/>
            </a:blip>
            <a:stretch>
              <a:fillRect/>
            </a:stretch>
          </p:blipFill>
          <p:spPr>
            <a:xfrm>
              <a:off x="0" y="354787"/>
              <a:ext cx="6157929" cy="3302577"/>
            </a:xfrm>
            <a:prstGeom prst="rect">
              <a:avLst/>
            </a:prstGeom>
            <a:ln w="12700" cap="flat">
              <a:noFill/>
              <a:miter lim="400000"/>
            </a:ln>
            <a:effectLst/>
          </p:spPr>
        </p:pic>
        <p:sp>
          <p:nvSpPr>
            <p:cNvPr id="279" name="TextBox 3"/>
            <p:cNvSpPr txBox="1"/>
            <p:nvPr/>
          </p:nvSpPr>
          <p:spPr>
            <a:xfrm>
              <a:off x="45719" y="-1"/>
              <a:ext cx="2571805" cy="23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900"/>
              </a:lvl1pPr>
            </a:lstStyle>
            <a:p>
              <a:pPr/>
              <a:r>
                <a:t>Meeting Zurich HB @ 10:30… from St-Sulpice</a:t>
              </a:r>
            </a:p>
          </p:txBody>
        </p:sp>
      </p:grpSp>
      <p:sp>
        <p:nvSpPr>
          <p:cNvPr id="281" name="Rounded Rectangle 7"/>
          <p:cNvSpPr/>
          <p:nvPr/>
        </p:nvSpPr>
        <p:spPr>
          <a:xfrm>
            <a:off x="367122" y="2585843"/>
            <a:ext cx="6008670" cy="777592"/>
          </a:xfrm>
          <a:prstGeom prst="roundRect">
            <a:avLst>
              <a:gd name="adj" fmla="val 16667"/>
            </a:avLst>
          </a:prstGeom>
          <a:ln w="28575">
            <a:solidFill>
              <a:srgbClr val="FF0000"/>
            </a:solidFill>
            <a:miter/>
          </a:ln>
        </p:spPr>
        <p:txBody>
          <a:bodyPr lIns="45719" rIns="45719" anchor="ctr"/>
          <a:lstStyle/>
          <a:p>
            <a:pPr algn="ctr">
              <a:defRPr sz="3500">
                <a:solidFill>
                  <a:srgbClr val="FFFFFF"/>
                </a:solidFill>
              </a:defRPr>
            </a:pPr>
          </a:p>
        </p:txBody>
      </p:sp>
      <p:pic>
        <p:nvPicPr>
          <p:cNvPr id="282" name="Picture 6" descr="Picture 6"/>
          <p:cNvPicPr>
            <a:picLocks noChangeAspect="1"/>
          </p:cNvPicPr>
          <p:nvPr/>
        </p:nvPicPr>
        <p:blipFill>
          <a:blip r:embed="rId3">
            <a:extLst/>
          </a:blip>
          <a:stretch>
            <a:fillRect/>
          </a:stretch>
        </p:blipFill>
        <p:spPr>
          <a:xfrm>
            <a:off x="6999593" y="1832309"/>
            <a:ext cx="4420844" cy="4149667"/>
          </a:xfrm>
          <a:prstGeom prst="rect">
            <a:avLst/>
          </a:prstGeom>
          <a:ln w="12700">
            <a:miter lim="400000"/>
          </a:ln>
        </p:spPr>
      </p:pic>
      <p:sp>
        <p:nvSpPr>
          <p:cNvPr id="283" name="TextBox 8"/>
          <p:cNvSpPr txBox="1"/>
          <p:nvPr/>
        </p:nvSpPr>
        <p:spPr>
          <a:xfrm>
            <a:off x="7138573" y="1451502"/>
            <a:ext cx="3243685"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900">
                <a:solidFill>
                  <a:srgbClr val="C00000"/>
                </a:solidFill>
              </a:defRPr>
            </a:lvl1pPr>
          </a:lstStyle>
          <a:p>
            <a:pPr/>
            <a:r>
              <a:t>6 minutes to catch train in Morges</a:t>
            </a:r>
          </a:p>
        </p:txBody>
      </p:sp>
      <p:pic>
        <p:nvPicPr>
          <p:cNvPr id="284" name="Picture 10" descr="Picture 10"/>
          <p:cNvPicPr>
            <a:picLocks noChangeAspect="1"/>
          </p:cNvPicPr>
          <p:nvPr/>
        </p:nvPicPr>
        <p:blipFill>
          <a:blip r:embed="rId4">
            <a:extLst/>
          </a:blip>
          <a:stretch>
            <a:fillRect/>
          </a:stretch>
        </p:blipFill>
        <p:spPr>
          <a:xfrm>
            <a:off x="6968886" y="1781332"/>
            <a:ext cx="3717494" cy="1625595"/>
          </a:xfrm>
          <a:prstGeom prst="rect">
            <a:avLst/>
          </a:prstGeom>
          <a:ln w="12700">
            <a:miter lim="400000"/>
          </a:ln>
        </p:spPr>
      </p:pic>
      <p:sp>
        <p:nvSpPr>
          <p:cNvPr id="285" name="TextBox 11"/>
          <p:cNvSpPr txBox="1"/>
          <p:nvPr/>
        </p:nvSpPr>
        <p:spPr>
          <a:xfrm>
            <a:off x="717585" y="180548"/>
            <a:ext cx="10756923"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Today’s assumption of a deterministic world</a:t>
            </a:r>
          </a:p>
        </p:txBody>
      </p:sp>
      <p:sp>
        <p:nvSpPr>
          <p:cNvPr id="286" name="Rectangle 12"/>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
        <p:nvSpPr>
          <p:cNvPr id="287" name="Straight Connector 13"/>
          <p:cNvSpPr/>
          <p:nvPr/>
        </p:nvSpPr>
        <p:spPr>
          <a:xfrm flipV="1">
            <a:off x="6268573" y="1832309"/>
            <a:ext cx="731022" cy="753536"/>
          </a:xfrm>
          <a:prstGeom prst="line">
            <a:avLst/>
          </a:prstGeom>
          <a:ln w="6350">
            <a:solidFill>
              <a:srgbClr val="F10F21"/>
            </a:solidFill>
            <a:miter/>
          </a:ln>
        </p:spPr>
        <p:txBody>
          <a:bodyPr lIns="45719" rIns="45719"/>
          <a:lstStyle/>
          <a:p>
            <a:pPr/>
          </a:p>
        </p:txBody>
      </p:sp>
      <p:sp>
        <p:nvSpPr>
          <p:cNvPr id="288" name="Straight Connector 14"/>
          <p:cNvSpPr/>
          <p:nvPr/>
        </p:nvSpPr>
        <p:spPr>
          <a:xfrm>
            <a:off x="6268573" y="3363434"/>
            <a:ext cx="731022" cy="2490957"/>
          </a:xfrm>
          <a:prstGeom prst="line">
            <a:avLst/>
          </a:prstGeom>
          <a:ln w="6350">
            <a:solidFill>
              <a:srgbClr val="F10F21"/>
            </a:solidFill>
            <a:miter/>
          </a:ln>
        </p:spPr>
        <p:txBody>
          <a:bodyPr lIns="45719" rIns="45719"/>
          <a:lstStyle/>
          <a:p>
            <a:pPr/>
          </a:p>
        </p:txBody>
      </p:sp>
      <p:sp>
        <p:nvSpPr>
          <p:cNvPr id="289" name="Straight Connector 19"/>
          <p:cNvSpPr/>
          <p:nvPr/>
        </p:nvSpPr>
        <p:spPr>
          <a:xfrm>
            <a:off x="7077650" y="3155795"/>
            <a:ext cx="1" cy="869796"/>
          </a:xfrm>
          <a:prstGeom prst="line">
            <a:avLst/>
          </a:prstGeom>
          <a:ln w="34925">
            <a:solidFill>
              <a:srgbClr val="F10F21"/>
            </a:solidFill>
            <a:miter/>
          </a:ln>
        </p:spPr>
        <p:txBody>
          <a:bodyPr lIns="45719" rIns="45719"/>
          <a:lstStyle/>
          <a:p>
            <a:pPr/>
          </a:p>
        </p:txBody>
      </p:sp>
      <p:sp>
        <p:nvSpPr>
          <p:cNvPr id="290" name="TextBox 21"/>
          <p:cNvSpPr txBox="1"/>
          <p:nvPr/>
        </p:nvSpPr>
        <p:spPr>
          <a:xfrm>
            <a:off x="7025203" y="1454478"/>
            <a:ext cx="3565013"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900"/>
            </a:lvl1pPr>
          </a:lstStyle>
          <a:p>
            <a:pPr/>
            <a:r>
              <a:t>16 minutes to catch train in Morges</a:t>
            </a:r>
          </a:p>
        </p:txBody>
      </p:sp>
      <p:sp>
        <p:nvSpPr>
          <p:cNvPr id="291" name="Straight Connector 23"/>
          <p:cNvSpPr/>
          <p:nvPr/>
        </p:nvSpPr>
        <p:spPr>
          <a:xfrm>
            <a:off x="7086944" y="3142788"/>
            <a:ext cx="1" cy="869795"/>
          </a:xfrm>
          <a:prstGeom prst="line">
            <a:avLst/>
          </a:prstGeom>
          <a:ln w="34925">
            <a:solidFill>
              <a:schemeClr val="accent1"/>
            </a:solidFill>
            <a:miter/>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81"/>
                                        </p:tgtEl>
                                        <p:attrNameLst>
                                          <p:attrName>style.visibility</p:attrName>
                                        </p:attrNameLst>
                                      </p:cBhvr>
                                      <p:to>
                                        <p:strVal val="visible"/>
                                      </p:to>
                                    </p:set>
                                    <p:animEffect filter="dissolve" transition="in">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82"/>
                                        </p:tgtEl>
                                        <p:attrNameLst>
                                          <p:attrName>style.visibility</p:attrName>
                                        </p:attrNameLst>
                                      </p:cBhvr>
                                      <p:to>
                                        <p:strVal val="visible"/>
                                      </p:to>
                                    </p:set>
                                    <p:animEffect filter="dissolve" transition="in">
                                      <p:cBhvr>
                                        <p:cTn id="12" dur="500"/>
                                        <p:tgtEl>
                                          <p:spTgt spid="282"/>
                                        </p:tgtEl>
                                      </p:cBhvr>
                                    </p:animEffect>
                                  </p:childTnLst>
                                </p:cTn>
                              </p:par>
                            </p:childTnLst>
                          </p:cTn>
                        </p:par>
                        <p:par>
                          <p:cTn id="13" fill="hold">
                            <p:stCondLst>
                              <p:cond delay="500"/>
                            </p:stCondLst>
                            <p:childTnLst>
                              <p:par>
                                <p:cTn id="14" presetClass="entr" nodeType="afterEffect" presetID="9" grpId="3" fill="hold">
                                  <p:stCondLst>
                                    <p:cond delay="0"/>
                                  </p:stCondLst>
                                  <p:iterate type="el" backwards="0">
                                    <p:tmAbs val="0"/>
                                  </p:iterate>
                                  <p:childTnLst>
                                    <p:set>
                                      <p:cBhvr>
                                        <p:cTn id="15" fill="hold"/>
                                        <p:tgtEl>
                                          <p:spTgt spid="287"/>
                                        </p:tgtEl>
                                        <p:attrNameLst>
                                          <p:attrName>style.visibility</p:attrName>
                                        </p:attrNameLst>
                                      </p:cBhvr>
                                      <p:to>
                                        <p:strVal val="visible"/>
                                      </p:to>
                                    </p:set>
                                    <p:animEffect filter="dissolve" transition="in">
                                      <p:cBhvr>
                                        <p:cTn id="16" dur="500"/>
                                        <p:tgtEl>
                                          <p:spTgt spid="287"/>
                                        </p:tgtEl>
                                      </p:cBhvr>
                                    </p:animEffect>
                                  </p:childTnLst>
                                </p:cTn>
                              </p:par>
                            </p:childTnLst>
                          </p:cTn>
                        </p:par>
                        <p:par>
                          <p:cTn id="17" fill="hold">
                            <p:stCondLst>
                              <p:cond delay="1000"/>
                            </p:stCondLst>
                            <p:childTnLst>
                              <p:par>
                                <p:cTn id="18" presetClass="entr" nodeType="afterEffect" presetID="9" grpId="4" fill="hold">
                                  <p:stCondLst>
                                    <p:cond delay="0"/>
                                  </p:stCondLst>
                                  <p:iterate type="el" backwards="0">
                                    <p:tmAbs val="0"/>
                                  </p:iterate>
                                  <p:childTnLst>
                                    <p:set>
                                      <p:cBhvr>
                                        <p:cTn id="19" fill="hold"/>
                                        <p:tgtEl>
                                          <p:spTgt spid="288"/>
                                        </p:tgtEl>
                                        <p:attrNameLst>
                                          <p:attrName>style.visibility</p:attrName>
                                        </p:attrNameLst>
                                      </p:cBhvr>
                                      <p:to>
                                        <p:strVal val="visible"/>
                                      </p:to>
                                    </p:set>
                                    <p:animEffect filter="dissolve" transition="in">
                                      <p:cBhvr>
                                        <p:cTn id="20" dur="500"/>
                                        <p:tgtEl>
                                          <p:spTgt spid="288"/>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5" fill="hold">
                                  <p:stCondLst>
                                    <p:cond delay="0"/>
                                  </p:stCondLst>
                                  <p:iterate type="el" backwards="0">
                                    <p:tmAbs val="0"/>
                                  </p:iterate>
                                  <p:childTnLst>
                                    <p:set>
                                      <p:cBhvr>
                                        <p:cTn id="24" fill="hold"/>
                                        <p:tgtEl>
                                          <p:spTgt spid="283"/>
                                        </p:tgtEl>
                                        <p:attrNameLst>
                                          <p:attrName>style.visibility</p:attrName>
                                        </p:attrNameLst>
                                      </p:cBhvr>
                                      <p:to>
                                        <p:strVal val="visible"/>
                                      </p:to>
                                    </p:set>
                                    <p:animEffect filter="dissolve" transition="in">
                                      <p:cBhvr>
                                        <p:cTn id="25" dur="500"/>
                                        <p:tgtEl>
                                          <p:spTgt spid="283"/>
                                        </p:tgtEl>
                                      </p:cBhvr>
                                    </p:animEffect>
                                  </p:childTnLst>
                                </p:cTn>
                              </p:par>
                            </p:childTnLst>
                          </p:cTn>
                        </p:par>
                        <p:par>
                          <p:cTn id="26" fill="hold">
                            <p:stCondLst>
                              <p:cond delay="500"/>
                            </p:stCondLst>
                            <p:childTnLst>
                              <p:par>
                                <p:cTn id="27" presetClass="entr" nodeType="afterEffect" presetID="9" grpId="6" fill="hold">
                                  <p:stCondLst>
                                    <p:cond delay="0"/>
                                  </p:stCondLst>
                                  <p:iterate type="el" backwards="0">
                                    <p:tmAbs val="0"/>
                                  </p:iterate>
                                  <p:childTnLst>
                                    <p:set>
                                      <p:cBhvr>
                                        <p:cTn id="28" fill="hold"/>
                                        <p:tgtEl>
                                          <p:spTgt spid="289"/>
                                        </p:tgtEl>
                                        <p:attrNameLst>
                                          <p:attrName>style.visibility</p:attrName>
                                        </p:attrNameLst>
                                      </p:cBhvr>
                                      <p:to>
                                        <p:strVal val="visible"/>
                                      </p:to>
                                    </p:set>
                                    <p:animEffect filter="dissolve" transition="in">
                                      <p:cBhvr>
                                        <p:cTn id="29" dur="500"/>
                                        <p:tgtEl>
                                          <p:spTgt spid="289"/>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4" presetID="2" grpId="7" fill="hold">
                                  <p:stCondLst>
                                    <p:cond delay="0"/>
                                  </p:stCondLst>
                                  <p:iterate type="el" backwards="0">
                                    <p:tmAbs val="0"/>
                                  </p:iterate>
                                  <p:childTnLst>
                                    <p:set>
                                      <p:cBhvr>
                                        <p:cTn id="33" fill="hold"/>
                                        <p:tgtEl>
                                          <p:spTgt spid="284"/>
                                        </p:tgtEl>
                                        <p:attrNameLst>
                                          <p:attrName>style.visibility</p:attrName>
                                        </p:attrNameLst>
                                      </p:cBhvr>
                                      <p:to>
                                        <p:strVal val="visible"/>
                                      </p:to>
                                    </p:set>
                                    <p:anim calcmode="lin" valueType="num">
                                      <p:cBhvr>
                                        <p:cTn id="34" dur="500" fill="hold"/>
                                        <p:tgtEl>
                                          <p:spTgt spid="284"/>
                                        </p:tgtEl>
                                        <p:attrNameLst>
                                          <p:attrName>ppt_x</p:attrName>
                                        </p:attrNameLst>
                                      </p:cBhvr>
                                      <p:tavLst>
                                        <p:tav tm="0">
                                          <p:val>
                                            <p:strVal val="#ppt_x"/>
                                          </p:val>
                                        </p:tav>
                                        <p:tav tm="100000">
                                          <p:val>
                                            <p:strVal val="#ppt_x"/>
                                          </p:val>
                                        </p:tav>
                                      </p:tavLst>
                                    </p:anim>
                                    <p:anim calcmode="lin" valueType="num">
                                      <p:cBhvr>
                                        <p:cTn id="35" dur="500" fill="hold"/>
                                        <p:tgtEl>
                                          <p:spTgt spid="284"/>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Class="exit" nodeType="afterEffect" presetSubtype="0" presetID="1" grpId="8" fill="hold">
                                  <p:stCondLst>
                                    <p:cond delay="0"/>
                                  </p:stCondLst>
                                  <p:iterate type="el" backwards="0">
                                    <p:tmAbs val="0"/>
                                  </p:iterate>
                                  <p:childTnLst>
                                    <p:set>
                                      <p:cBhvr>
                                        <p:cTn id="38" fill="hold">
                                          <p:stCondLst>
                                            <p:cond delay="0"/>
                                          </p:stCondLst>
                                        </p:cTn>
                                        <p:tgtEl>
                                          <p:spTgt spid="283"/>
                                        </p:tgtEl>
                                        <p:attrNameLst>
                                          <p:attrName>style.visibility</p:attrName>
                                        </p:attrNameLst>
                                      </p:cBhvr>
                                      <p:to>
                                        <p:strVal val="hidden"/>
                                      </p:to>
                                    </p:set>
                                  </p:childTnLst>
                                </p:cTn>
                              </p:par>
                            </p:childTnLst>
                          </p:cTn>
                        </p:par>
                        <p:par>
                          <p:cTn id="39" fill="hold">
                            <p:stCondLst>
                              <p:cond delay="500"/>
                            </p:stCondLst>
                            <p:childTnLst>
                              <p:par>
                                <p:cTn id="40" presetClass="exit" nodeType="afterEffect" presetSubtype="0" presetID="1" grpId="9" fill="hold">
                                  <p:stCondLst>
                                    <p:cond delay="0"/>
                                  </p:stCondLst>
                                  <p:iterate type="el" backwards="0">
                                    <p:tmAbs val="0"/>
                                  </p:iterate>
                                  <p:childTnLst>
                                    <p:set>
                                      <p:cBhvr>
                                        <p:cTn id="41" fill="hold">
                                          <p:stCondLst>
                                            <p:cond delay="0"/>
                                          </p:stCondLst>
                                        </p:cTn>
                                        <p:tgtEl>
                                          <p:spTgt spid="28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ID="9" grpId="10" fill="hold">
                                  <p:stCondLst>
                                    <p:cond delay="0"/>
                                  </p:stCondLst>
                                  <p:iterate type="el" backwards="0">
                                    <p:tmAbs val="0"/>
                                  </p:iterate>
                                  <p:childTnLst>
                                    <p:set>
                                      <p:cBhvr>
                                        <p:cTn id="45" fill="hold"/>
                                        <p:tgtEl>
                                          <p:spTgt spid="290"/>
                                        </p:tgtEl>
                                        <p:attrNameLst>
                                          <p:attrName>style.visibility</p:attrName>
                                        </p:attrNameLst>
                                      </p:cBhvr>
                                      <p:to>
                                        <p:strVal val="visible"/>
                                      </p:to>
                                    </p:set>
                                    <p:animEffect filter="dissolve" transition="in">
                                      <p:cBhvr>
                                        <p:cTn id="46" dur="500"/>
                                        <p:tgtEl>
                                          <p:spTgt spid="290"/>
                                        </p:tgtEl>
                                      </p:cBhvr>
                                    </p:animEffect>
                                  </p:childTnLst>
                                </p:cTn>
                              </p:par>
                            </p:childTnLst>
                          </p:cTn>
                        </p:par>
                        <p:par>
                          <p:cTn id="47" fill="hold">
                            <p:stCondLst>
                              <p:cond delay="500"/>
                            </p:stCondLst>
                            <p:childTnLst>
                              <p:par>
                                <p:cTn id="48" presetClass="entr" nodeType="afterEffect" presetID="9" grpId="11" fill="hold">
                                  <p:stCondLst>
                                    <p:cond delay="0"/>
                                  </p:stCondLst>
                                  <p:iterate type="el" backwards="0">
                                    <p:tmAbs val="0"/>
                                  </p:iterate>
                                  <p:childTnLst>
                                    <p:set>
                                      <p:cBhvr>
                                        <p:cTn id="49" fill="hold"/>
                                        <p:tgtEl>
                                          <p:spTgt spid="291"/>
                                        </p:tgtEl>
                                        <p:attrNameLst>
                                          <p:attrName>style.visibility</p:attrName>
                                        </p:attrNameLst>
                                      </p:cBhvr>
                                      <p:to>
                                        <p:strVal val="visible"/>
                                      </p:to>
                                    </p:set>
                                    <p:animEffect filter="dissolve" transition="in">
                                      <p:cBhvr>
                                        <p:cTn id="50" dur="500"/>
                                        <p:tgtEl>
                                          <p:spTgt spid="291"/>
                                        </p:tgtEl>
                                      </p:cBhvr>
                                    </p:animEffect>
                                  </p:childTnLst>
                                </p:cTn>
                              </p:par>
                            </p:childTnLst>
                          </p:cTn>
                        </p:par>
                        <p:par>
                          <p:cTn id="51" fill="hold">
                            <p:stCondLst>
                              <p:cond delay="1000"/>
                            </p:stCondLst>
                            <p:childTnLst>
                              <p:par>
                                <p:cTn id="52" presetClass="exit" nodeType="afterEffect" presetSubtype="0" presetID="1" grpId="12" fill="hold">
                                  <p:stCondLst>
                                    <p:cond delay="0"/>
                                  </p:stCondLst>
                                  <p:iterate type="el" backwards="0">
                                    <p:tmAbs val="0"/>
                                  </p:iterate>
                                  <p:childTnLst>
                                    <p:set>
                                      <p:cBhvr>
                                        <p:cTn id="53" fill="hold">
                                          <p:stCondLst>
                                            <p:cond delay="0"/>
                                          </p:stCondLst>
                                        </p:cTn>
                                        <p:tgtEl>
                                          <p:spTgt spid="2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2"/>
      <p:bldP build="whole" bldLvl="1" animBg="1" rev="0" advAuto="0" spid="287" grpId="3"/>
      <p:bldP build="whole" bldLvl="1" animBg="1" rev="0" advAuto="0" spid="289" grpId="6"/>
      <p:bldP build="whole" bldLvl="1" animBg="1" rev="0" advAuto="0" spid="291" grpId="11"/>
      <p:bldP build="whole" bldLvl="1" animBg="1" rev="0" advAuto="0" spid="289" grpId="9"/>
      <p:bldP build="whole" bldLvl="1" animBg="1" rev="0" advAuto="0" spid="291" grpId="12"/>
      <p:bldP build="whole" bldLvl="1" animBg="1" rev="0" advAuto="0" spid="283" grpId="5"/>
      <p:bldP build="whole" bldLvl="1" animBg="1" rev="0" advAuto="0" spid="290" grpId="10"/>
      <p:bldP build="whole" bldLvl="1" animBg="1" rev="0" advAuto="0" spid="283" grpId="8"/>
      <p:bldP build="whole" bldLvl="1" animBg="1" rev="0" advAuto="0" spid="288" grpId="4"/>
      <p:bldP build="whole" bldLvl="1" animBg="1" rev="0" advAuto="0" spid="281" grpId="1"/>
      <p:bldP build="whole" bldLvl="1" animBg="1" rev="0" advAuto="0" spid="284" grpId="7"/>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Content Placeholder 1"/>
          <p:cNvSpPr txBox="1"/>
          <p:nvPr>
            <p:ph type="body" sz="half" idx="4294967295"/>
          </p:nvPr>
        </p:nvSpPr>
        <p:spPr>
          <a:xfrm>
            <a:off x="609600" y="1008542"/>
            <a:ext cx="9960959" cy="1724152"/>
          </a:xfrm>
          <a:prstGeom prst="rect">
            <a:avLst/>
          </a:prstGeom>
        </p:spPr>
        <p:txBody>
          <a:bodyPr/>
          <a:lstStyle/>
          <a:p>
            <a:pPr marL="228554" indent="-228554">
              <a:defRPr b="1" sz="3200"/>
            </a:pPr>
            <a:r>
              <a:t>Display isochronous map</a:t>
            </a:r>
          </a:p>
          <a:p>
            <a:pPr lvl="1" marL="685662" indent="-228554">
              <a:spcBef>
                <a:spcPts val="500"/>
              </a:spcBef>
              <a:defRPr sz="2800"/>
            </a:pPr>
            <a:r>
              <a:t>Start your journey e.g. at Zurich HB</a:t>
            </a:r>
            <a:endParaRPr sz="2000"/>
          </a:p>
          <a:p>
            <a:pPr lvl="1" marL="685662" indent="-228554">
              <a:spcBef>
                <a:spcPts val="500"/>
              </a:spcBef>
              <a:defRPr b="1" sz="2800"/>
            </a:pPr>
            <a:r>
              <a:t>How far can you go within M minutes Q% of the time</a:t>
            </a:r>
            <a:r>
              <a:rPr b="0"/>
              <a:t>?</a:t>
            </a:r>
          </a:p>
        </p:txBody>
      </p:sp>
      <p:pic>
        <p:nvPicPr>
          <p:cNvPr id="294" name="Picture 2" descr="Picture 2"/>
          <p:cNvPicPr>
            <a:picLocks noChangeAspect="1"/>
          </p:cNvPicPr>
          <p:nvPr/>
        </p:nvPicPr>
        <p:blipFill>
          <a:blip r:embed="rId2">
            <a:extLst/>
          </a:blip>
          <a:stretch>
            <a:fillRect/>
          </a:stretch>
        </p:blipFill>
        <p:spPr>
          <a:xfrm>
            <a:off x="1584416" y="2617977"/>
            <a:ext cx="5541598" cy="3575225"/>
          </a:xfrm>
          <a:prstGeom prst="rect">
            <a:avLst/>
          </a:prstGeom>
          <a:ln w="12700">
            <a:miter lim="400000"/>
          </a:ln>
        </p:spPr>
      </p:pic>
      <p:pic>
        <p:nvPicPr>
          <p:cNvPr id="295" name="Picture 5" descr="Picture 5"/>
          <p:cNvPicPr>
            <a:picLocks noChangeAspect="1"/>
          </p:cNvPicPr>
          <p:nvPr/>
        </p:nvPicPr>
        <p:blipFill>
          <a:blip r:embed="rId3">
            <a:extLst/>
          </a:blip>
          <a:stretch>
            <a:fillRect/>
          </a:stretch>
        </p:blipFill>
        <p:spPr>
          <a:xfrm>
            <a:off x="7500876" y="2792977"/>
            <a:ext cx="3069684" cy="3304810"/>
          </a:xfrm>
          <a:prstGeom prst="rect">
            <a:avLst/>
          </a:prstGeom>
          <a:ln w="12700">
            <a:miter lim="400000"/>
          </a:ln>
        </p:spPr>
      </p:pic>
      <p:sp>
        <p:nvSpPr>
          <p:cNvPr id="296" name="TextBox 6"/>
          <p:cNvSpPr txBox="1"/>
          <p:nvPr/>
        </p:nvSpPr>
        <p:spPr>
          <a:xfrm>
            <a:off x="4033856" y="180548"/>
            <a:ext cx="4124397"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Overall objective</a:t>
            </a:r>
          </a:p>
        </p:txBody>
      </p:sp>
      <p:sp>
        <p:nvSpPr>
          <p:cNvPr id="297" name="Rectangle 7"/>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extBox 6"/>
          <p:cNvSpPr txBox="1"/>
          <p:nvPr/>
        </p:nvSpPr>
        <p:spPr>
          <a:xfrm>
            <a:off x="3281777" y="180548"/>
            <a:ext cx="5628554"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Rest of today’s module</a:t>
            </a:r>
          </a:p>
        </p:txBody>
      </p:sp>
      <p:sp>
        <p:nvSpPr>
          <p:cNvPr id="300" name="Rectangle 7"/>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pic>
        <p:nvPicPr>
          <p:cNvPr id="301" name="silvia.jpg" descr="silvia.jpg"/>
          <p:cNvPicPr>
            <a:picLocks noChangeAspect="1"/>
          </p:cNvPicPr>
          <p:nvPr/>
        </p:nvPicPr>
        <p:blipFill>
          <a:blip r:embed="rId2">
            <a:extLst/>
          </a:blip>
          <a:stretch>
            <a:fillRect/>
          </a:stretch>
        </p:blipFill>
        <p:spPr>
          <a:xfrm>
            <a:off x="2406907" y="1682452"/>
            <a:ext cx="2107579" cy="2434105"/>
          </a:xfrm>
          <a:prstGeom prst="rect">
            <a:avLst/>
          </a:prstGeom>
          <a:ln w="12700">
            <a:miter lim="400000"/>
          </a:ln>
        </p:spPr>
      </p:pic>
      <p:pic>
        <p:nvPicPr>
          <p:cNvPr id="302" name="Picture 2" descr="Picture 2"/>
          <p:cNvPicPr>
            <a:picLocks noChangeAspect="1"/>
          </p:cNvPicPr>
          <p:nvPr/>
        </p:nvPicPr>
        <p:blipFill>
          <a:blip r:embed="rId3">
            <a:extLst/>
          </a:blip>
          <a:stretch>
            <a:fillRect/>
          </a:stretch>
        </p:blipFill>
        <p:spPr>
          <a:xfrm>
            <a:off x="7668141" y="1776524"/>
            <a:ext cx="2242830" cy="1993627"/>
          </a:xfrm>
          <a:prstGeom prst="rect">
            <a:avLst/>
          </a:prstGeom>
          <a:ln w="12700">
            <a:miter lim="400000"/>
          </a:ln>
        </p:spPr>
      </p:pic>
      <p:sp>
        <p:nvSpPr>
          <p:cNvPr id="303" name="Sylvia Quarteroni…"/>
          <p:cNvSpPr txBox="1"/>
          <p:nvPr/>
        </p:nvSpPr>
        <p:spPr>
          <a:xfrm>
            <a:off x="2086872" y="4513579"/>
            <a:ext cx="2747477" cy="1196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Sylvia Quarteroni</a:t>
            </a:r>
          </a:p>
          <a:p>
            <a:pPr algn="ctr">
              <a:defRPr sz="2400"/>
            </a:pPr>
            <a:r>
              <a:t>Presentation of the </a:t>
            </a:r>
          </a:p>
          <a:p>
            <a:pPr algn="ctr">
              <a:defRPr sz="2400"/>
            </a:pPr>
            <a:r>
              <a:t>Industry team</a:t>
            </a:r>
          </a:p>
        </p:txBody>
      </p:sp>
      <p:sp>
        <p:nvSpPr>
          <p:cNvPr id="304" name="Pamela Delgado…"/>
          <p:cNvSpPr txBox="1"/>
          <p:nvPr/>
        </p:nvSpPr>
        <p:spPr>
          <a:xfrm>
            <a:off x="6494364" y="4411979"/>
            <a:ext cx="4881524" cy="1196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Pamela Delgado</a:t>
            </a:r>
          </a:p>
          <a:p>
            <a:pPr algn="ctr">
              <a:defRPr sz="2400"/>
            </a:pPr>
            <a:r>
              <a:t>Jupyter notebooks with Renku</a:t>
            </a:r>
          </a:p>
          <a:p>
            <a:pPr algn="ctr">
              <a:defRPr sz="2400"/>
            </a:pPr>
            <a:r>
              <a:t>Python starter and scientific toolkits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TextBox 5"/>
          <p:cNvSpPr txBox="1"/>
          <p:nvPr/>
        </p:nvSpPr>
        <p:spPr>
          <a:xfrm>
            <a:off x="1502260" y="180548"/>
            <a:ext cx="9187530"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Conway’s Data Science Venn diagram</a:t>
            </a:r>
          </a:p>
        </p:txBody>
      </p:sp>
      <p:sp>
        <p:nvSpPr>
          <p:cNvPr id="78" name="Rectangle 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pic>
        <p:nvPicPr>
          <p:cNvPr id="79" name="DS_Venn_diagram.png" descr="DS_Venn_diagram.png"/>
          <p:cNvPicPr>
            <a:picLocks noChangeAspect="1"/>
          </p:cNvPicPr>
          <p:nvPr/>
        </p:nvPicPr>
        <p:blipFill>
          <a:blip r:embed="rId2">
            <a:extLst/>
          </a:blip>
          <a:stretch>
            <a:fillRect/>
          </a:stretch>
        </p:blipFill>
        <p:spPr>
          <a:xfrm>
            <a:off x="3946532" y="1523644"/>
            <a:ext cx="4298936" cy="409742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TextBox 5"/>
          <p:cNvSpPr txBox="1"/>
          <p:nvPr/>
        </p:nvSpPr>
        <p:spPr>
          <a:xfrm>
            <a:off x="3356659" y="180548"/>
            <a:ext cx="5478733"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What is Data Science?</a:t>
            </a:r>
          </a:p>
        </p:txBody>
      </p:sp>
      <p:sp>
        <p:nvSpPr>
          <p:cNvPr id="82" name="Rectangle 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pic>
        <p:nvPicPr>
          <p:cNvPr id="83" name="DataScienceDisciplines.png" descr="DataScienceDisciplines.png"/>
          <p:cNvPicPr>
            <a:picLocks noChangeAspect="1"/>
          </p:cNvPicPr>
          <p:nvPr/>
        </p:nvPicPr>
        <p:blipFill>
          <a:blip r:embed="rId2">
            <a:extLst/>
          </a:blip>
          <a:stretch>
            <a:fillRect/>
          </a:stretch>
        </p:blipFill>
        <p:spPr>
          <a:xfrm>
            <a:off x="2779687" y="1133599"/>
            <a:ext cx="6653219" cy="498991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5" name="InformationGrowth.png" descr="InformationGrowth.png"/>
          <p:cNvPicPr>
            <a:picLocks noChangeAspect="1"/>
          </p:cNvPicPr>
          <p:nvPr/>
        </p:nvPicPr>
        <p:blipFill>
          <a:blip r:embed="rId2">
            <a:extLst/>
          </a:blip>
          <a:stretch>
            <a:fillRect/>
          </a:stretch>
        </p:blipFill>
        <p:spPr>
          <a:xfrm>
            <a:off x="3643132" y="-36251"/>
            <a:ext cx="8452695" cy="6339521"/>
          </a:xfrm>
          <a:prstGeom prst="rect">
            <a:avLst/>
          </a:prstGeom>
          <a:ln w="12700">
            <a:miter lim="400000"/>
          </a:ln>
        </p:spPr>
      </p:pic>
      <p:sp>
        <p:nvSpPr>
          <p:cNvPr id="86" name="Digital…"/>
          <p:cNvSpPr txBox="1"/>
          <p:nvPr/>
        </p:nvSpPr>
        <p:spPr>
          <a:xfrm>
            <a:off x="764921" y="436880"/>
            <a:ext cx="1797557" cy="1310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4000">
                <a:latin typeface="Lato"/>
                <a:ea typeface="Lato"/>
                <a:cs typeface="Lato"/>
                <a:sym typeface="Lato"/>
              </a:defRPr>
            </a:pPr>
            <a:r>
              <a:t>Digital </a:t>
            </a:r>
          </a:p>
          <a:p>
            <a:pPr algn="ctr">
              <a:defRPr b="1" sz="4000">
                <a:latin typeface="Lato"/>
                <a:ea typeface="Lato"/>
                <a:cs typeface="Lato"/>
                <a:sym typeface="Lato"/>
              </a:defRPr>
            </a:pPr>
            <a:r>
              <a:t>age</a:t>
            </a:r>
          </a:p>
        </p:txBody>
      </p:sp>
      <p:sp>
        <p:nvSpPr>
          <p:cNvPr id="87" name="Rectangle 6"/>
          <p:cNvSpPr/>
          <p:nvPr/>
        </p:nvSpPr>
        <p:spPr>
          <a:xfrm>
            <a:off x="1275440" y="19058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 name="bibliotheque-nationale-de-france.jpg" descr="bibliotheque-nationale-de-france.jpg"/>
          <p:cNvPicPr>
            <a:picLocks noChangeAspect="1"/>
          </p:cNvPicPr>
          <p:nvPr/>
        </p:nvPicPr>
        <p:blipFill>
          <a:blip r:embed="rId2">
            <a:extLst/>
          </a:blip>
          <a:stretch>
            <a:fillRect/>
          </a:stretch>
        </p:blipFill>
        <p:spPr>
          <a:xfrm>
            <a:off x="1171147" y="1288470"/>
            <a:ext cx="3838448" cy="2560246"/>
          </a:xfrm>
          <a:prstGeom prst="rect">
            <a:avLst/>
          </a:prstGeom>
          <a:ln w="12700">
            <a:miter lim="400000"/>
          </a:ln>
        </p:spPr>
      </p:pic>
      <p:sp>
        <p:nvSpPr>
          <p:cNvPr id="90" name="In 2013…"/>
          <p:cNvSpPr txBox="1"/>
          <p:nvPr/>
        </p:nvSpPr>
        <p:spPr>
          <a:xfrm>
            <a:off x="5580237" y="1286510"/>
            <a:ext cx="5702832" cy="47828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33554" indent="-233554" defTabSz="914216">
              <a:lnSpc>
                <a:spcPct val="90000"/>
              </a:lnSpc>
              <a:spcBef>
                <a:spcPts val="1000"/>
              </a:spcBef>
              <a:buSzPct val="100000"/>
              <a:buChar char="•"/>
              <a:defRPr>
                <a:latin typeface="Lato"/>
                <a:ea typeface="Lato"/>
                <a:cs typeface="Lato"/>
                <a:sym typeface="Lato"/>
              </a:defRPr>
            </a:pPr>
            <a:r>
              <a:t>In 2013</a:t>
            </a:r>
          </a:p>
          <a:p>
            <a:pPr lvl="1" marL="614554" indent="-233554" defTabSz="914216">
              <a:lnSpc>
                <a:spcPct val="90000"/>
              </a:lnSpc>
              <a:spcBef>
                <a:spcPts val="1000"/>
              </a:spcBef>
              <a:buSzPct val="100000"/>
              <a:buChar char="•"/>
              <a:defRPr>
                <a:latin typeface="Lato"/>
                <a:ea typeface="Lato"/>
                <a:cs typeface="Lato"/>
                <a:sym typeface="Lato"/>
              </a:defRPr>
            </a:pPr>
            <a:r>
              <a:t>Twitter 7 To/day</a:t>
            </a:r>
          </a:p>
          <a:p>
            <a:pPr lvl="1" marL="614554" indent="-233554" defTabSz="914216">
              <a:lnSpc>
                <a:spcPct val="90000"/>
              </a:lnSpc>
              <a:spcBef>
                <a:spcPts val="1000"/>
              </a:spcBef>
              <a:buSzPct val="100000"/>
              <a:buChar char="•"/>
              <a:defRPr>
                <a:latin typeface="Lato"/>
                <a:ea typeface="Lato"/>
                <a:cs typeface="Lato"/>
                <a:sym typeface="Lato"/>
              </a:defRPr>
            </a:pPr>
            <a:r>
              <a:t>Facebook 10To/day</a:t>
            </a:r>
          </a:p>
          <a:p>
            <a:pPr marL="233554" indent="-233554" defTabSz="914216">
              <a:lnSpc>
                <a:spcPct val="90000"/>
              </a:lnSpc>
              <a:spcBef>
                <a:spcPts val="1000"/>
              </a:spcBef>
              <a:buSzPct val="100000"/>
              <a:buChar char="•"/>
              <a:defRPr>
                <a:latin typeface="Lato"/>
                <a:ea typeface="Lato"/>
                <a:cs typeface="Lato"/>
                <a:sym typeface="Lato"/>
              </a:defRPr>
            </a:pPr>
            <a:r>
              <a:t>In 2015, Every 60 seconds on Facebook</a:t>
            </a:r>
          </a:p>
          <a:p>
            <a:pPr lvl="1" marL="614554" indent="-233554" defTabSz="914216">
              <a:lnSpc>
                <a:spcPct val="90000"/>
              </a:lnSpc>
              <a:spcBef>
                <a:spcPts val="1000"/>
              </a:spcBef>
              <a:buSzPct val="100000"/>
              <a:buChar char="•"/>
              <a:defRPr>
                <a:latin typeface="Lato"/>
                <a:ea typeface="Lato"/>
                <a:cs typeface="Lato"/>
                <a:sym typeface="Lato"/>
              </a:defRPr>
            </a:pPr>
            <a:r>
              <a:t>510 comments are posted,</a:t>
            </a:r>
          </a:p>
          <a:p>
            <a:pPr lvl="1" marL="614554" indent="-233554" defTabSz="914216">
              <a:lnSpc>
                <a:spcPct val="90000"/>
              </a:lnSpc>
              <a:spcBef>
                <a:spcPts val="1000"/>
              </a:spcBef>
              <a:buSzPct val="100000"/>
              <a:buChar char="•"/>
              <a:defRPr>
                <a:latin typeface="Lato"/>
                <a:ea typeface="Lato"/>
                <a:cs typeface="Lato"/>
                <a:sym typeface="Lato"/>
              </a:defRPr>
            </a:pPr>
            <a:r>
              <a:t>293,000 statuses are updated,</a:t>
            </a:r>
          </a:p>
          <a:p>
            <a:pPr lvl="1" marL="614554" indent="-233554" defTabSz="914216">
              <a:lnSpc>
                <a:spcPct val="90000"/>
              </a:lnSpc>
              <a:spcBef>
                <a:spcPts val="1000"/>
              </a:spcBef>
              <a:buSzPct val="100000"/>
              <a:buChar char="•"/>
              <a:defRPr>
                <a:latin typeface="Lato"/>
                <a:ea typeface="Lato"/>
                <a:cs typeface="Lato"/>
                <a:sym typeface="Lato"/>
              </a:defRPr>
            </a:pPr>
            <a:r>
              <a:t>136,000 photos are uploaded…</a:t>
            </a:r>
          </a:p>
          <a:p>
            <a:pPr defTabSz="914216">
              <a:lnSpc>
                <a:spcPct val="90000"/>
              </a:lnSpc>
              <a:spcBef>
                <a:spcPts val="1000"/>
              </a:spcBef>
              <a:defRPr>
                <a:latin typeface="Lato"/>
                <a:ea typeface="Lato"/>
                <a:cs typeface="Lato"/>
                <a:sym typeface="Lato"/>
              </a:defRPr>
            </a:pPr>
          </a:p>
          <a:p>
            <a:pPr defTabSz="914216">
              <a:lnSpc>
                <a:spcPct val="90000"/>
              </a:lnSpc>
              <a:spcBef>
                <a:spcPts val="1000"/>
              </a:spcBef>
              <a:defRPr>
                <a:latin typeface="Lato"/>
                <a:ea typeface="Lato"/>
                <a:cs typeface="Lato"/>
                <a:sym typeface="Lato"/>
              </a:defRPr>
            </a:pPr>
          </a:p>
          <a:p>
            <a:pPr defTabSz="914216">
              <a:lnSpc>
                <a:spcPct val="90000"/>
              </a:lnSpc>
              <a:spcBef>
                <a:spcPts val="1000"/>
              </a:spcBef>
              <a:defRPr>
                <a:latin typeface="Lato"/>
                <a:ea typeface="Lato"/>
                <a:cs typeface="Lato"/>
                <a:sym typeface="Lato"/>
              </a:defRPr>
            </a:pPr>
            <a:r>
              <a:t>Many banks, large stores, companies working in logistics, with sensors, with IoT, webmarketing companies, web platforms, digital factories are generating large amounts of data that are difficult to structure, model and analyze. </a:t>
            </a:r>
          </a:p>
        </p:txBody>
      </p:sp>
      <p:sp>
        <p:nvSpPr>
          <p:cNvPr id="91" name="Bibliothèque Nationale de France : 14 To"/>
          <p:cNvSpPr txBox="1"/>
          <p:nvPr/>
        </p:nvSpPr>
        <p:spPr>
          <a:xfrm>
            <a:off x="975208" y="4184650"/>
            <a:ext cx="4230326"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216">
              <a:lnSpc>
                <a:spcPct val="90000"/>
              </a:lnSpc>
              <a:spcBef>
                <a:spcPts val="1000"/>
              </a:spcBef>
              <a:defRPr>
                <a:latin typeface="Lato"/>
                <a:ea typeface="Lato"/>
                <a:cs typeface="Lato"/>
                <a:sym typeface="Lato"/>
              </a:defRPr>
            </a:lvl1pPr>
          </a:lstStyle>
          <a:p>
            <a:pPr/>
            <a:r>
              <a:t>Bibliothèque Nationale de France : 14 To</a:t>
            </a:r>
          </a:p>
        </p:txBody>
      </p:sp>
      <p:sp>
        <p:nvSpPr>
          <p:cNvPr id="92" name="TextBox 5"/>
          <p:cNvSpPr txBox="1"/>
          <p:nvPr/>
        </p:nvSpPr>
        <p:spPr>
          <a:xfrm>
            <a:off x="5036556" y="180548"/>
            <a:ext cx="2118938"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Big Data</a:t>
            </a:r>
          </a:p>
        </p:txBody>
      </p:sp>
      <p:sp>
        <p:nvSpPr>
          <p:cNvPr id="93" name="Rectangle 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Content Placeholder 4"/>
          <p:cNvSpPr txBox="1"/>
          <p:nvPr>
            <p:ph type="body" idx="4294967295"/>
          </p:nvPr>
        </p:nvSpPr>
        <p:spPr>
          <a:xfrm>
            <a:off x="588577" y="1176337"/>
            <a:ext cx="9927023" cy="5046663"/>
          </a:xfrm>
          <a:prstGeom prst="rect">
            <a:avLst/>
          </a:prstGeom>
        </p:spPr>
        <p:txBody>
          <a:bodyPr/>
          <a:lstStyle/>
          <a:p>
            <a:pPr marL="228554" indent="-228554">
              <a:defRPr sz="3200"/>
            </a:pPr>
            <a:r>
              <a:t>Python &amp; Anaconda</a:t>
            </a:r>
          </a:p>
          <a:p>
            <a:pPr marL="228554" indent="-228554">
              <a:defRPr sz="3200"/>
            </a:pPr>
            <a:r>
              <a:t>Jupyter Notebooks</a:t>
            </a:r>
          </a:p>
          <a:p>
            <a:pPr marL="228554" indent="-228554">
              <a:defRPr sz="3200"/>
            </a:pPr>
            <a:r>
              <a:t>Git(Lab/Hub)</a:t>
            </a:r>
          </a:p>
          <a:p>
            <a:pPr marL="228554" indent="-228554">
              <a:defRPr sz="3200"/>
            </a:pPr>
            <a:r>
              <a:t>Docker containers</a:t>
            </a:r>
          </a:p>
          <a:p>
            <a:pPr marL="228554" indent="-228554">
              <a:defRPr sz="3200"/>
            </a:pPr>
            <a:r>
              <a:t>Kaggle</a:t>
            </a:r>
          </a:p>
        </p:txBody>
      </p:sp>
      <p:sp>
        <p:nvSpPr>
          <p:cNvPr id="96" name="TextBox 10"/>
          <p:cNvSpPr txBox="1"/>
          <p:nvPr/>
        </p:nvSpPr>
        <p:spPr>
          <a:xfrm>
            <a:off x="4655802" y="180548"/>
            <a:ext cx="2880442"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Instant quiz</a:t>
            </a:r>
          </a:p>
        </p:txBody>
      </p:sp>
      <p:sp>
        <p:nvSpPr>
          <p:cNvPr id="97" name="Rectangle 11"/>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pic>
        <p:nvPicPr>
          <p:cNvPr id="98" name="Picture 12" descr="Picture 12"/>
          <p:cNvPicPr>
            <a:picLocks noChangeAspect="1"/>
          </p:cNvPicPr>
          <p:nvPr/>
        </p:nvPicPr>
        <p:blipFill>
          <a:blip r:embed="rId2">
            <a:extLst/>
          </a:blip>
          <a:stretch>
            <a:fillRect/>
          </a:stretch>
        </p:blipFill>
        <p:spPr>
          <a:xfrm>
            <a:off x="6825233" y="1362898"/>
            <a:ext cx="5366767" cy="3893196"/>
          </a:xfrm>
          <a:prstGeom prst="rect">
            <a:avLst/>
          </a:prstGeom>
          <a:ln w="12700">
            <a:miter lim="400000"/>
          </a:ln>
        </p:spPr>
      </p:pic>
      <p:pic>
        <p:nvPicPr>
          <p:cNvPr id="99" name="Picture 6" descr="Picture 6"/>
          <p:cNvPicPr>
            <a:picLocks noChangeAspect="1"/>
          </p:cNvPicPr>
          <p:nvPr/>
        </p:nvPicPr>
        <p:blipFill>
          <a:blip r:embed="rId3">
            <a:extLst/>
          </a:blip>
          <a:stretch>
            <a:fillRect/>
          </a:stretch>
        </p:blipFill>
        <p:spPr>
          <a:xfrm>
            <a:off x="5749545" y="1282338"/>
            <a:ext cx="2260601" cy="1240809"/>
          </a:xfrm>
          <a:prstGeom prst="rect">
            <a:avLst/>
          </a:prstGeom>
          <a:ln w="12700">
            <a:miter lim="400000"/>
          </a:ln>
        </p:spPr>
      </p:pic>
      <p:pic>
        <p:nvPicPr>
          <p:cNvPr id="100" name="Picture 10" descr="Picture 10"/>
          <p:cNvPicPr>
            <a:picLocks noChangeAspect="1"/>
          </p:cNvPicPr>
          <p:nvPr/>
        </p:nvPicPr>
        <p:blipFill>
          <a:blip r:embed="rId4">
            <a:extLst/>
          </a:blip>
          <a:stretch>
            <a:fillRect/>
          </a:stretch>
        </p:blipFill>
        <p:spPr>
          <a:xfrm>
            <a:off x="5510319" y="2952783"/>
            <a:ext cx="1369527" cy="572712"/>
          </a:xfrm>
          <a:prstGeom prst="rect">
            <a:avLst/>
          </a:prstGeom>
          <a:ln w="12700">
            <a:miter lim="400000"/>
          </a:ln>
        </p:spPr>
      </p:pic>
      <p:pic>
        <p:nvPicPr>
          <p:cNvPr id="101" name="Picture 12" descr="Picture 12"/>
          <p:cNvPicPr>
            <a:picLocks noChangeAspect="1"/>
          </p:cNvPicPr>
          <p:nvPr/>
        </p:nvPicPr>
        <p:blipFill>
          <a:blip r:embed="rId5">
            <a:extLst/>
          </a:blip>
          <a:stretch>
            <a:fillRect/>
          </a:stretch>
        </p:blipFill>
        <p:spPr>
          <a:xfrm>
            <a:off x="7882711" y="5442654"/>
            <a:ext cx="2076774" cy="744179"/>
          </a:xfrm>
          <a:prstGeom prst="rect">
            <a:avLst/>
          </a:prstGeom>
          <a:ln w="12700">
            <a:miter lim="400000"/>
          </a:ln>
        </p:spPr>
      </p:pic>
      <p:pic>
        <p:nvPicPr>
          <p:cNvPr id="102" name="Picture 14" descr="Picture 14"/>
          <p:cNvPicPr>
            <a:picLocks noChangeAspect="1"/>
          </p:cNvPicPr>
          <p:nvPr/>
        </p:nvPicPr>
        <p:blipFill>
          <a:blip r:embed="rId6">
            <a:extLst/>
          </a:blip>
          <a:stretch>
            <a:fillRect/>
          </a:stretch>
        </p:blipFill>
        <p:spPr>
          <a:xfrm>
            <a:off x="9359458" y="180548"/>
            <a:ext cx="2120685" cy="106034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Content Placeholder 4"/>
          <p:cNvSpPr txBox="1"/>
          <p:nvPr>
            <p:ph type="body" idx="4294967295"/>
          </p:nvPr>
        </p:nvSpPr>
        <p:spPr>
          <a:xfrm>
            <a:off x="588578" y="1176337"/>
            <a:ext cx="9927023" cy="5046663"/>
          </a:xfrm>
          <a:prstGeom prst="rect">
            <a:avLst/>
          </a:prstGeom>
        </p:spPr>
        <p:txBody>
          <a:bodyPr/>
          <a:lstStyle/>
          <a:p>
            <a:pPr marL="228554" indent="-228554">
              <a:defRPr sz="3200">
                <a:solidFill>
                  <a:srgbClr val="BFBFBF"/>
                </a:solidFill>
              </a:defRPr>
            </a:pPr>
            <a:r>
              <a:t>Python &amp; Anaconda</a:t>
            </a:r>
          </a:p>
          <a:p>
            <a:pPr marL="228554" indent="-228554">
              <a:defRPr sz="3200">
                <a:solidFill>
                  <a:srgbClr val="BFBFBF"/>
                </a:solidFill>
              </a:defRPr>
            </a:pPr>
            <a:r>
              <a:t>Jupyter Notebooks</a:t>
            </a:r>
          </a:p>
          <a:p>
            <a:pPr marL="228554" indent="-228554">
              <a:defRPr sz="3200">
                <a:solidFill>
                  <a:srgbClr val="BFBFBF"/>
                </a:solidFill>
              </a:defRPr>
            </a:pPr>
            <a:r>
              <a:t>Git(Lab/Hub)</a:t>
            </a:r>
          </a:p>
          <a:p>
            <a:pPr marL="228554" indent="-228554">
              <a:defRPr sz="3200">
                <a:solidFill>
                  <a:srgbClr val="BFBFBF"/>
                </a:solidFill>
              </a:defRPr>
            </a:pPr>
            <a:r>
              <a:t>Docker containers</a:t>
            </a:r>
          </a:p>
          <a:p>
            <a:pPr marL="228554" indent="-228554">
              <a:defRPr sz="3200">
                <a:solidFill>
                  <a:srgbClr val="BFBFBF"/>
                </a:solidFill>
              </a:defRPr>
            </a:pPr>
            <a:r>
              <a:t>Kaggle</a:t>
            </a:r>
          </a:p>
          <a:p>
            <a:pPr marL="228554" indent="-228554">
              <a:defRPr sz="1600">
                <a:solidFill>
                  <a:srgbClr val="BFBFBF"/>
                </a:solidFill>
              </a:defRPr>
            </a:pPr>
          </a:p>
          <a:p>
            <a:pPr marL="228554" indent="-228554">
              <a:defRPr sz="3200"/>
            </a:pPr>
            <a:r>
              <a:t>HDFS, YARN, Hive, HBase</a:t>
            </a:r>
          </a:p>
          <a:p>
            <a:pPr marL="228554" indent="-228554">
              <a:defRPr sz="3200"/>
            </a:pPr>
            <a:r>
              <a:t>Spark (Streaming)</a:t>
            </a:r>
          </a:p>
        </p:txBody>
      </p:sp>
      <p:sp>
        <p:nvSpPr>
          <p:cNvPr id="105" name="TextBox 5"/>
          <p:cNvSpPr txBox="1"/>
          <p:nvPr/>
        </p:nvSpPr>
        <p:spPr>
          <a:xfrm>
            <a:off x="4655802" y="180548"/>
            <a:ext cx="2880442" cy="655313"/>
          </a:xfrm>
          <a:prstGeom prst="rect">
            <a:avLst/>
          </a:prstGeom>
          <a:ln w="12700">
            <a:miter lim="400000"/>
          </a:ln>
          <a:extLst>
            <a:ext uri="{C572A759-6A51-4108-AA02-DFA0A04FC94B}">
              <ma14:wrappingTextBoxFlag xmlns:ma14="http://schemas.microsoft.com/office/mac/drawingml/2011/main" val="1"/>
            </a:ext>
          </a:extLst>
        </p:spPr>
        <p:txBody>
          <a:bodyPr wrap="none" lIns="22855" tIns="22855" rIns="22855" bIns="22855">
            <a:spAutoFit/>
          </a:bodyPr>
          <a:lstStyle>
            <a:lvl1pPr algn="ctr">
              <a:defRPr b="1" sz="4000">
                <a:latin typeface="Lato"/>
                <a:ea typeface="Lato"/>
                <a:cs typeface="Lato"/>
                <a:sym typeface="Lato"/>
              </a:defRPr>
            </a:lvl1pPr>
          </a:lstStyle>
          <a:p>
            <a:pPr/>
            <a:r>
              <a:t>Instant quiz</a:t>
            </a:r>
          </a:p>
        </p:txBody>
      </p:sp>
      <p:sp>
        <p:nvSpPr>
          <p:cNvPr id="106" name="Rectangle 6"/>
          <p:cNvSpPr/>
          <p:nvPr/>
        </p:nvSpPr>
        <p:spPr>
          <a:xfrm>
            <a:off x="5718037" y="902542"/>
            <a:ext cx="776520" cy="45720"/>
          </a:xfrm>
          <a:prstGeom prst="rect">
            <a:avLst/>
          </a:prstGeom>
          <a:solidFill>
            <a:schemeClr val="accent1"/>
          </a:solidFill>
          <a:ln w="12700">
            <a:miter lim="400000"/>
          </a:ln>
        </p:spPr>
        <p:txBody>
          <a:bodyPr lIns="45719" rIns="45719" anchor="ctr"/>
          <a:lstStyle/>
          <a:p>
            <a:pPr algn="ctr">
              <a:defRPr sz="900">
                <a:solidFill>
                  <a:schemeClr val="accent2"/>
                </a:solidFill>
              </a:defRPr>
            </a:pPr>
          </a:p>
        </p:txBody>
      </p:sp>
      <p:pic>
        <p:nvPicPr>
          <p:cNvPr id="107" name="Picture 2" descr="Picture 2"/>
          <p:cNvPicPr>
            <a:picLocks noChangeAspect="1"/>
          </p:cNvPicPr>
          <p:nvPr/>
        </p:nvPicPr>
        <p:blipFill>
          <a:blip r:embed="rId2">
            <a:extLst/>
          </a:blip>
          <a:stretch>
            <a:fillRect/>
          </a:stretch>
        </p:blipFill>
        <p:spPr>
          <a:xfrm>
            <a:off x="6106509" y="1176337"/>
            <a:ext cx="5864773" cy="459481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Theme">
  <a:themeElements>
    <a:clrScheme name="Default Theme">
      <a:dk1>
        <a:srgbClr val="051D41"/>
      </a:dk1>
      <a:lt1>
        <a:srgbClr val="FFFFFF"/>
      </a:lt1>
      <a:dk2>
        <a:srgbClr val="A7A7A7"/>
      </a:dk2>
      <a:lt2>
        <a:srgbClr val="535353"/>
      </a:lt2>
      <a:accent1>
        <a:srgbClr val="051D41"/>
      </a:accent1>
      <a:accent2>
        <a:srgbClr val="AC2131"/>
      </a:accent2>
      <a:accent3>
        <a:srgbClr val="9D9D9D"/>
      </a:accent3>
      <a:accent4>
        <a:srgbClr val="374A67"/>
      </a:accent4>
      <a:accent5>
        <a:srgbClr val="BD4D5A"/>
      </a:accent5>
      <a:accent6>
        <a:srgbClr val="B1B1B1"/>
      </a:accent6>
      <a:hlink>
        <a:srgbClr val="0000FF"/>
      </a:hlink>
      <a:folHlink>
        <a:srgbClr val="FF00FF"/>
      </a:folHlink>
    </a:clrScheme>
    <a:fontScheme name="Default Theme">
      <a:majorFont>
        <a:latin typeface="Helvetica"/>
        <a:ea typeface="Helvetica"/>
        <a:cs typeface="Helvetica"/>
      </a:majorFont>
      <a:minorFont>
        <a:latin typeface="Calibri"/>
        <a:ea typeface="Calibri"/>
        <a:cs typeface="Calibri"/>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Theme">
  <a:themeElements>
    <a:clrScheme name="Default Theme">
      <a:dk1>
        <a:srgbClr val="000000"/>
      </a:dk1>
      <a:lt1>
        <a:srgbClr val="FFFFFF"/>
      </a:lt1>
      <a:dk2>
        <a:srgbClr val="A7A7A7"/>
      </a:dk2>
      <a:lt2>
        <a:srgbClr val="535353"/>
      </a:lt2>
      <a:accent1>
        <a:srgbClr val="051D41"/>
      </a:accent1>
      <a:accent2>
        <a:srgbClr val="AC2131"/>
      </a:accent2>
      <a:accent3>
        <a:srgbClr val="9D9D9D"/>
      </a:accent3>
      <a:accent4>
        <a:srgbClr val="374A67"/>
      </a:accent4>
      <a:accent5>
        <a:srgbClr val="BD4D5A"/>
      </a:accent5>
      <a:accent6>
        <a:srgbClr val="B1B1B1"/>
      </a:accent6>
      <a:hlink>
        <a:srgbClr val="0000FF"/>
      </a:hlink>
      <a:folHlink>
        <a:srgbClr val="FF00FF"/>
      </a:folHlink>
    </a:clrScheme>
    <a:fontScheme name="Default Theme">
      <a:majorFont>
        <a:latin typeface="Helvetica"/>
        <a:ea typeface="Helvetica"/>
        <a:cs typeface="Helvetica"/>
      </a:majorFont>
      <a:minorFont>
        <a:latin typeface="Calibri"/>
        <a:ea typeface="Calibri"/>
        <a:cs typeface="Calibri"/>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